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4" r:id="rId48"/>
    <p:sldId id="302" r:id="rId49"/>
    <p:sldId id="303" r:id="rId50"/>
    <p:sldId id="305" r:id="rId51"/>
    <p:sldId id="306" r:id="rId52"/>
    <p:sldId id="307" r:id="rId5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39" autoAdjust="0"/>
    <p:restoredTop sz="76225" autoAdjust="0"/>
  </p:normalViewPr>
  <p:slideViewPr>
    <p:cSldViewPr>
      <p:cViewPr>
        <p:scale>
          <a:sx n="83" d="100"/>
          <a:sy n="83" d="100"/>
        </p:scale>
        <p:origin x="3800" y="1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085A1-02A3-9C4A-9A5C-17D07EAA3BE2}" type="datetimeFigureOut">
              <a:rPr kumimoji="1" lang="ko-KR" altLang="en-US" smtClean="0"/>
              <a:t>2024. 5. 24.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7462A-23BD-4C43-8CBC-441411AE0EF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322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목차입니다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도커와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쿠버네티스의</a:t>
            </a:r>
            <a:r>
              <a:rPr kumimoji="1" lang="ko-KR" altLang="en-US" dirty="0"/>
              <a:t> 탄생배경 및 개발 목적을 소개하고</a:t>
            </a:r>
            <a:endParaRPr kumimoji="1" lang="en-US" altLang="ko-KR" dirty="0"/>
          </a:p>
          <a:p>
            <a:r>
              <a:rPr kumimoji="1" lang="ko-KR" altLang="en-US" dirty="0" err="1"/>
              <a:t>도커의</a:t>
            </a:r>
            <a:r>
              <a:rPr kumimoji="1" lang="ko-KR" altLang="en-US" dirty="0"/>
              <a:t> 핵심 내용과 사용 방법</a:t>
            </a:r>
            <a:endParaRPr kumimoji="1" lang="en-US" altLang="ko-KR" dirty="0"/>
          </a:p>
          <a:p>
            <a:r>
              <a:rPr kumimoji="1" lang="ko-KR" altLang="en-US" dirty="0" err="1"/>
              <a:t>쿠버네티스의</a:t>
            </a:r>
            <a:r>
              <a:rPr kumimoji="1" lang="ko-KR" altLang="en-US" dirty="0"/>
              <a:t> 핵심 내용과 사용 방법</a:t>
            </a:r>
            <a:endParaRPr kumimoji="1" lang="en-US" altLang="ko-KR" dirty="0"/>
          </a:p>
          <a:p>
            <a:r>
              <a:rPr kumimoji="1" lang="ko-KR" altLang="en-US" dirty="0"/>
              <a:t>마지막으로 현재와 미래에 대해 발표하겠습니다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386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도커의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핵심내용은 “컨테이너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엔진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이미지”로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나누어서 볼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2249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도커</a:t>
            </a:r>
            <a:r>
              <a:rPr kumimoji="1" lang="ko-KR" altLang="en-US" dirty="0"/>
              <a:t> 이미지란 애플리케이션과 실행에 필요한 환경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실행 순서를 담은 파일을 말합니다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도커</a:t>
            </a:r>
            <a:r>
              <a:rPr kumimoji="1" lang="ko-KR" altLang="en-US" dirty="0"/>
              <a:t> 이미지는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파일에 의해 정의됩니다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파일은 애플리케이션의 소스코드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라이브러리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실행 파일 등 이미지를 만드는 단계별 명령어를 포함한 텍스트 파일입니다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파일을 빌드하여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이미지를 만들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저장소는 이미지를 저장하고 공유할 수 있는 서비스입니다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예를 들어 </a:t>
            </a:r>
            <a:r>
              <a:rPr kumimoji="1" lang="en" altLang="ko-KR" dirty="0"/>
              <a:t>docker hub</a:t>
            </a:r>
            <a:r>
              <a:rPr kumimoji="1" lang="ko-KR" altLang="en-US" dirty="0"/>
              <a:t>가 있습니다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4140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도커</a:t>
            </a:r>
            <a:r>
              <a:rPr kumimoji="1" lang="ko-KR" altLang="en-US" dirty="0"/>
              <a:t> 컨테이너는 격리된 가상화 환경에서 이미지를 실행 중인 상태를 말합니다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각 컨테이너는 다른 컨테이너와 호스트 시스템으로부터 독립된 환경에서 실행하기 때문에 컨테이너 간의 충돌을 방지할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이미지는 컨테이너의 틀이기 때문에 하나의 이미지로 다수의 컨테이너 생성할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434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도커</a:t>
            </a:r>
            <a:r>
              <a:rPr kumimoji="1" lang="ko-KR" altLang="en-US" dirty="0"/>
              <a:t> 엔진은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컨테이너를 생성하고 관리하는 도구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로서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컨테이너를 실행하고 중지하며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네트워크 및 스토리지와 같은 자원을 관리합니다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다양한 컴퓨팅 환경에서도 일관된 컨테이너를 실행할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4027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이제 가상머신과 비교하며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도커의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장점에 대해 살펴보겠습니다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가상머신은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Hypervisor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이용하여 여러 개의 운영체제를 하나의 호스트에 생성해서 사용하는 방식입니다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각종 시스템 자원을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가상화하여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독립된 공간을 생성하는 작업은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Hypervisor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을 거치기 때문에 일반 호스트에 비해 성능 손실 발생하게 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컨테이너는 필요한 커널만 공유해서 사용하기 때문에 컨테이너를 이미지로 만들어 배포하는 시간이 가상머신에 비해 빠르기에 성능 손실이 별로 없습니다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4967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도커를</a:t>
            </a:r>
            <a:r>
              <a:rPr kumimoji="1" lang="ko-KR" altLang="en-US" dirty="0"/>
              <a:t> 사용하는 방법을 예제를 통해 알아보겠습니다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66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먼저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도커를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사용하는 방법입니다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컨테이너와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이미지의 관계를 먼저 짚고 넘어가겠습니다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디스크에 저장된 프로그램이 램에 적재되어 활성화 되면 프로세스라고 부릅니다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이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처럼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이미지가 실행이 되면 이를 컨테이너라고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부르게됩니다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예제의 흐름은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이미지를 생성하고 그 이미지를 실행하는 과정이 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6678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예제의 목표입니다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두개의 컨테이너를 실행하기 위해 각각 다른 버전의 파이썬 코드를 사용하는 두개의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이미지를 만들어 실행하고 두 컨테이너가 통신하는 것이 목표입니다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9251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순서는 다음과 같습니다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현 발표에서 작성한 코드를 프로젝트라고 칭합니다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가장 먼저 프로젝트를 준비하고 두번째로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도커파일을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만들어 프로젝트와 동작할 환경을 정의합니다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파일을 실행하면 컨테이너를 실행할 수 있는 이미지가 생성되게 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생성된 이미지를 동시에 실행하여 컨테이너 간의 통신을 확인합니다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236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두개의 디렉토리를 만들어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도커파일과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프로젝트를 각각 담습니다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363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기존 가상화 기술과 </a:t>
            </a:r>
            <a:r>
              <a:rPr kumimoji="1" lang="ko-KR" altLang="en-US" dirty="0" err="1"/>
              <a:t>도커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쿠버네티스의</a:t>
            </a:r>
            <a:r>
              <a:rPr kumimoji="1" lang="ko-KR" altLang="en-US" dirty="0"/>
              <a:t> 탄생 배경 및 개발 목적에 대해 알아보겠습니다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980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각각의 프로젝트는 서버와 클라이언트 역할을 하는 코드이며 두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파일은 각각의 프로젝트를 복사하여 담고 서로 다른 파이썬 환경을 정의합니다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파일은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이미지를 만들기 위한 레시피 파일이라고 이해하시면 쉽습니다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8952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build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명령어를 사용하여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이미지를 생성합니다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생성한 이미지는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관장하여 관리하게 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5297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이제 생성한 이미지를 실행하여 컨테이너를 확인합니다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실행 옵션으로 사용할 포트를 지정할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각각 터미널의 출력을 통해 서버를 담은 컨테이너는 서버가 활성화 되었음을 확인할 수 있고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클라이언트 컨테이너는 요청에 대한 응답을 잘 수신하여 출력한 모습입니다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이로서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컨테이너간의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통신을 확인할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0816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예제를 통해 구동한 컨테이너의 구조를 도식화한 모습입니다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두개의 컨테이너는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5000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번 포트를 통신하고 있지만 실제로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HOST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는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5001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과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5002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번 포트를 할당하여 연결되어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아직 네트워크와 운영체제를 수강하지 않은 학우분들을 위해 간단히 설명하자면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IP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는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HOST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즉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내 컴퓨터의 인터넷 주소이고 포트는 프로세스의 주소라고 받아들이시면 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다른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HOST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의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IP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사용하면 다른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HOST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의 컨테이너와 통신이 가능함을 의미합니다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 내용은 뒤에 다룰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쿠버네티스에서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확장됩니다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7689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dirty="0"/>
              <a:t>Kubernetes</a:t>
            </a:r>
            <a:r>
              <a:rPr kumimoji="1" lang="ko-KR" altLang="en-US" dirty="0"/>
              <a:t>의 핵심 내용에 대해 알아보고 이를 바탕으로 장점에 대해 알아보겠습니다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4140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쿠버네티스의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핵심 내용은 “클러스터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컨트롤 플레인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컴퓨팅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머신”으로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나누어서 볼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548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우선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쿠버네티스가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설치되고 실행 중인 환경을 클러스터라고 하며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</a:p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클러스터는 컨테이너를 실행하는 호스트 그룹입니다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그리고 클러스터는 컨트롤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플레인과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컴퓨팅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머신으로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나뉩니다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9844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컨트롤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플레인은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클러스터의 상태를 관리하고 조정하는 핵심적인 부분입니다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예를 들어서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특정 애플리케이션이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N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개의 복제본을 실행하도록 설정된 경우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컨트롤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플레인은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실제로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N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개의 복제본이 실행 중인지 확인하고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부족할 경우 추가로 생성하거나 초과할 경우 제거하는 작업을 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또한 컴퓨팅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머신들에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작업을 분배합니다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0784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다음으로 컴퓨팅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머신입니다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노드라고도 불리는 컴퓨팅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머신은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쿠버네티스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클러스터에서 애플리케이션 컨테이너를 실제로 실행합니다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CPU,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메모리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디스크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네트워크 등의 리소스를 관리하는 역할도 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2810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쿠버네티스는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애플리케이션을 포장하고 실행하는데 있어 좋은 방식입니다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쿠버네티스의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장점은 주요 설계 목표를 복잡한 분산 시스템을 쉽게 배포하고 관리할 수 있도록 하는 동시에 컨테이너를 통해 가능한 사용률을 개선할 수 있다는 점입니다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또한 컨테이너 집합을 동일한 시스템에서 관리하는 그룹으로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번들링하여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네트워크 오버헤드를 줄이고 리소스 사용의 효율을 높여줍니다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8248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가상화 이전에는 한 컴퓨터에 한</a:t>
            </a:r>
            <a:r>
              <a:rPr kumimoji="1" lang="en-US" altLang="ko-KR" dirty="0"/>
              <a:t> OS</a:t>
            </a:r>
            <a:r>
              <a:rPr kumimoji="1" lang="ko-KR" altLang="en-US" dirty="0"/>
              <a:t>만 실행하는 단일 </a:t>
            </a:r>
            <a:r>
              <a:rPr kumimoji="1" lang="en-US" altLang="ko-KR" dirty="0"/>
              <a:t>OS</a:t>
            </a:r>
            <a:r>
              <a:rPr kumimoji="1" lang="ko-KR" altLang="en-US" dirty="0"/>
              <a:t> 방식을 사용했습니다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OS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하나만 사용했기 때문에 낭비되는 컴퓨터 자원이 많았고 여러 서비스를 운영하기 위해서는 여러 대의 컴퓨터가 필요했습니다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9059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dirty="0"/>
              <a:t>Kubernetes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방법을 예제를 통해 알아보겠습니다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572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예제의 목표입니다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여기서 말하는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노드란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클러스터 즉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쿠버네티스에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참여하는 집단의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PC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들을 노드라고 칭합니다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3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개의 노드를 만들고 그중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개의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PC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컨트롤 노드로 만듭니다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그리고 모든 노드의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환경을 연동합니다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496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사용하기 위해서 노드로 사용할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PC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준비합니다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모든 노드에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설치하고 한대의 노드를 관리자인 컨트롤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플레인으로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설정합니다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컨테이너 네트워크 인터페이스를 설치하여 각 노드의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공유할 수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있게합니다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6636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3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대의 노드는 네트워크 상에 연결되어 있어야합니다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33517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모든 노트에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설치합니다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7461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그중 한대를 관리자인 컨트롤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플레인으로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만듭니다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790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컨테이너 네트워크 인터페이스를 설치하여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연동합니다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en-US" altLang="ko-KR" dirty="0"/>
          </a:p>
          <a:p>
            <a:r>
              <a:rPr kumimoji="1" lang="ko-KR" altLang="en-US" dirty="0"/>
              <a:t>이를 통해 각 노드의 </a:t>
            </a:r>
            <a:r>
              <a:rPr kumimoji="1" lang="ko-KR" altLang="en-US" dirty="0" err="1"/>
              <a:t>도커와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쿠버네티스를</a:t>
            </a:r>
            <a:r>
              <a:rPr kumimoji="1" lang="ko-KR" altLang="en-US" dirty="0"/>
              <a:t> 컨트롤 </a:t>
            </a:r>
            <a:r>
              <a:rPr kumimoji="1" lang="ko-KR" altLang="en-US" dirty="0" err="1"/>
              <a:t>플레인이</a:t>
            </a:r>
            <a:r>
              <a:rPr kumimoji="1" lang="ko-KR" altLang="en-US" dirty="0"/>
              <a:t> 식별하고 제어할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60875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앞에서 살펴본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쿠버네티스예제를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확장하면 다음과 같이 여러 클러스터의 컨테이너를 배포하고 수정할 수 있고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각각의 컨테이너나 클러스터 간의 통신이 가능합니다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이를 통해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사용하였을 때의 개발 및 유지 보수의 편의성을 확인할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4044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dirty="0"/>
              <a:t>Docker</a:t>
            </a:r>
            <a:r>
              <a:rPr kumimoji="1" lang="ko-KR" altLang="en-US" dirty="0"/>
              <a:t>와 </a:t>
            </a:r>
            <a:r>
              <a:rPr kumimoji="1" lang="en" altLang="ko-KR" dirty="0"/>
              <a:t>Kubernetes</a:t>
            </a:r>
            <a:r>
              <a:rPr kumimoji="1" lang="ko-KR" altLang="en-US" dirty="0"/>
              <a:t>의 현재 상태와 커뮤니티에 대해 알아보겠습니다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00585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도커의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현재 과제로는 보안 문제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성능 오버헤드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호환성 문제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데이터 관리가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먼저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도커는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가상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머신에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비해 상대적으로 낮은 수준의 격리를 제공하므로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보안 취약점이 발생할 위험이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또한 많은 컨테이너를 동시에 운영할 경우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시스템 자원이 과도하게 사용되어 성능 감소 문제가 발생할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도커는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리눅스 커널의 기능을 사용하므로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일부 운영 체제에서는 호환성 문제가 발생할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마지막으로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도커는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컨테이너를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재시작하면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컨테이너 내부의 데이터가 손실될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따라서 영속적인 데이터 저장을 위해 별도의 데이터베이스 서비스가 필요합니다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8385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 단점을 보완하기 위해 가상화 기술이 등장했습니다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r>
              <a:rPr kumimoji="1" lang="ko-KR" altLang="en-US" dirty="0"/>
              <a:t>가상화 기술은 하나의 물리적 서버에서 여러 운영체제와 애플리케이션을 실행합니다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위 사진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처럼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맥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OS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에서 윈도우를 실행할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en-US" altLang="ko-KR" dirty="0"/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310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커뮤니티는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사용자 및 개발 지식을 공유하고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문제를 해결하는 등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Docker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기술에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대히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토론할 수 있는 플랫폼입니다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이러한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커뮤니티는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공식 포럼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GitHub, Meetup, </a:t>
            </a:r>
            <a:r>
              <a:rPr lang="en" altLang="ko-K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DockerCon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등의 형태로 존재합니다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9531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다음으로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쿠버네티스의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현재 과제로는 리소스 소모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호환성 문제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성능 및 안전성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멀티 클라우드가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먼저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쿠버네티스는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리소스를 많이 사용하는 시스템으로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큰 규모의 클러스터를 관리하는 데 많은 자원 필요합니다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또한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마찬가지로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특정 인프라 또는 클라우드 제공업체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CSP)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와 호환성 문제가 있을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쿠버네티스는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대규모 데이터 처리 등 높은 성능과 안정성이 요구되는 시스템에는 적합하지 않을 수 있어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추가적인 최적화가 필요합니다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마지막으로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다중 클라우드 환경에서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관리의 어려움이 존재합니다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23003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마찬가지로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커뮤니티는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GitHub, Slack 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채널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SIGS(Special Interest Groups), Kubernetes Community Days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등 여러 형태로 존재합니다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10713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dirty="0"/>
              <a:t>Docker</a:t>
            </a:r>
            <a:r>
              <a:rPr kumimoji="1" lang="ko-KR" altLang="en-US" dirty="0"/>
              <a:t>와 </a:t>
            </a:r>
            <a:r>
              <a:rPr kumimoji="1" lang="en" altLang="ko-KR" dirty="0"/>
              <a:t>Kubernetes</a:t>
            </a:r>
            <a:r>
              <a:rPr kumimoji="1" lang="ko-KR" altLang="en-US" dirty="0"/>
              <a:t>의 향후 방향에 대해 알아보겠습니다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4716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같은 컨테이너 기술은 계속해서 발전하고 있으며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소프트웨어 개발과 배포 방식에 혁신을 가져오고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왜냐하면 이 기술들은 개발자에게 더 큰 유연성과 효율성을 제공하기 때문입니다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클라우드 컴퓨팅의 발전과 함께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컨테이너는 클라우드 네이티브 애플리케이션의 핵심 기술로 자리잡고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이는 개발자가 클라우드 환경에서 더 쉽게 애플리케이션을 개발하고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배포할 수 있게 해줍니다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특히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같은 컨테이너 오케스트레이션 도구의 등장은 컨테이너 관리를 더욱 간소화하고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대규모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컨테이너화된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애플리케이션의 운영을 가능하게 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이러한 추세를 볼 때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도커와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쿠버네티스는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앞으로도 소프트웨어 개발의 중심에 있을 것이며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지속적인 혁신을 통해 더 많은 가능성을 열어갈 것으로 전망됩니다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ko-KR" altLang="en-US" dirty="0"/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76649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19855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7751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077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하이퍼바이저는</a:t>
            </a:r>
            <a:r>
              <a:rPr kumimoji="1" lang="ko-KR" altLang="en-US" dirty="0"/>
              <a:t> 가상화 기술 중 하나입니다</a:t>
            </a:r>
            <a:r>
              <a:rPr kumimoji="1" lang="en-US" altLang="ko-KR" dirty="0"/>
              <a:t>.</a:t>
            </a:r>
          </a:p>
          <a:p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하이퍼바이저의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구조를 보면 부피가 큰 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OS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여러개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실행하다 보니 부팅시간이 증가하고 많은 리소스를 차지한다는 단점이 있었습니다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1" lang="en-US" altLang="ko-KR" dirty="0"/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890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기존의 가상 운영체제를 통한 배포환경을 보완하기 위해 컨테이너 기술이 탄생하게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비유를 통해 설명하면 건물 전체를 건설하고 철거하는 것이 아니라 주거 환경이 모두 갖춰진 </a:t>
            </a:r>
            <a:r>
              <a:rPr kumimoji="1" lang="ko-KR" altLang="en-US" dirty="0" err="1"/>
              <a:t>모듈러</a:t>
            </a:r>
            <a:r>
              <a:rPr kumimoji="1" lang="ko-KR" altLang="en-US" dirty="0"/>
              <a:t> 주택을 만들어 빠르고 가볍게 설치 및 제거할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691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모듈러</a:t>
            </a:r>
            <a:r>
              <a:rPr kumimoji="1" lang="ko-KR" altLang="en-US" dirty="0"/>
              <a:t> 주택을 사용하여 건물은 짓더라도 수많은 빌딩을 만들게 된다면 그 빌딩들을 유지 보수하는데 수많은 인력이 필요하다는 문제와 관리의 어려움이 있을 것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이처럼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사용하여 컨테이너를 관리하더라도 수백 수천개의 </a:t>
            </a:r>
            <a:r>
              <a:rPr kumimoji="1" lang="en-US" altLang="ko-KR" dirty="0"/>
              <a:t>PC</a:t>
            </a:r>
            <a:r>
              <a:rPr kumimoji="1" lang="ko-KR" altLang="en-US" dirty="0"/>
              <a:t>의 컨테이너를 관리하는 것은 어려움이 많습니다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그래서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사용하는 </a:t>
            </a:r>
            <a:r>
              <a:rPr kumimoji="1" lang="en-US" altLang="ko-KR" dirty="0"/>
              <a:t>PC </a:t>
            </a:r>
            <a:r>
              <a:rPr kumimoji="1" lang="ko-KR" altLang="en-US" dirty="0"/>
              <a:t>집단을 자동화하고 컨트롤 할 수 있는 기술이 필요하게 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978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마치 오케스트라에서 지휘자가 수많은 연주자들을 지휘하듯이 수많은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집단을 지휘하는 기술인 오케스트레이션이 탄생하게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통해 </a:t>
            </a:r>
            <a:r>
              <a:rPr kumimoji="1" lang="ko-KR" altLang="en-US" dirty="0" err="1"/>
              <a:t>도커를</a:t>
            </a:r>
            <a:r>
              <a:rPr kumimoji="1" lang="ko-KR" altLang="en-US" dirty="0"/>
              <a:t> 한번에 관리 하고 </a:t>
            </a:r>
            <a:r>
              <a:rPr kumimoji="1" lang="ko-KR" altLang="en-US" dirty="0" err="1"/>
              <a:t>도커는</a:t>
            </a:r>
            <a:r>
              <a:rPr kumimoji="1" lang="ko-KR" altLang="en-US" dirty="0"/>
              <a:t> 컨테이너를 관리하게 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139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dirty="0"/>
              <a:t>Docker</a:t>
            </a:r>
            <a:r>
              <a:rPr kumimoji="1" lang="ko-KR" altLang="en-US" dirty="0"/>
              <a:t>의 핵심 내용에 대해 알아보고 이를 바탕으로 장점에 대해 알아보겠습니다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E7462A-23BD-4C43-8CBC-441411AE0EF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56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9.png"/><Relationship Id="rId5" Type="http://schemas.openxmlformats.org/officeDocument/2006/relationships/image" Target="../media/image28.png"/><Relationship Id="rId10" Type="http://schemas.openxmlformats.org/officeDocument/2006/relationships/image" Target="../media/image88.png"/><Relationship Id="rId4" Type="http://schemas.openxmlformats.org/officeDocument/2006/relationships/image" Target="../media/image1.png"/><Relationship Id="rId9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2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28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10.png"/><Relationship Id="rId21" Type="http://schemas.openxmlformats.org/officeDocument/2006/relationships/image" Target="../media/image125.png"/><Relationship Id="rId7" Type="http://schemas.openxmlformats.org/officeDocument/2006/relationships/image" Target="../media/image28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5.png"/><Relationship Id="rId24" Type="http://schemas.openxmlformats.org/officeDocument/2006/relationships/image" Target="../media/image109.png"/><Relationship Id="rId5" Type="http://schemas.openxmlformats.org/officeDocument/2006/relationships/image" Target="../media/image2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11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32.png"/><Relationship Id="rId18" Type="http://schemas.openxmlformats.org/officeDocument/2006/relationships/image" Target="../media/image134.png"/><Relationship Id="rId26" Type="http://schemas.openxmlformats.org/officeDocument/2006/relationships/image" Target="../media/image109.png"/><Relationship Id="rId3" Type="http://schemas.openxmlformats.org/officeDocument/2006/relationships/image" Target="../media/image129.png"/><Relationship Id="rId21" Type="http://schemas.openxmlformats.org/officeDocument/2006/relationships/image" Target="../media/image136.png"/><Relationship Id="rId7" Type="http://schemas.openxmlformats.org/officeDocument/2006/relationships/image" Target="../media/image112.png"/><Relationship Id="rId12" Type="http://schemas.openxmlformats.org/officeDocument/2006/relationships/image" Target="../media/image110.png"/><Relationship Id="rId17" Type="http://schemas.openxmlformats.org/officeDocument/2006/relationships/image" Target="../media/image133.png"/><Relationship Id="rId25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6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31.png"/><Relationship Id="rId24" Type="http://schemas.openxmlformats.org/officeDocument/2006/relationships/image" Target="../media/image139.png"/><Relationship Id="rId5" Type="http://schemas.openxmlformats.org/officeDocument/2006/relationships/image" Target="../media/image1.png"/><Relationship Id="rId15" Type="http://schemas.openxmlformats.org/officeDocument/2006/relationships/image" Target="../media/image125.png"/><Relationship Id="rId23" Type="http://schemas.openxmlformats.org/officeDocument/2006/relationships/image" Target="../media/image138.png"/><Relationship Id="rId10" Type="http://schemas.openxmlformats.org/officeDocument/2006/relationships/image" Target="../media/image115.png"/><Relationship Id="rId19" Type="http://schemas.openxmlformats.org/officeDocument/2006/relationships/image" Target="../media/image119.png"/><Relationship Id="rId4" Type="http://schemas.openxmlformats.org/officeDocument/2006/relationships/image" Target="../media/image2.png"/><Relationship Id="rId9" Type="http://schemas.openxmlformats.org/officeDocument/2006/relationships/image" Target="../media/image130.png"/><Relationship Id="rId14" Type="http://schemas.openxmlformats.org/officeDocument/2006/relationships/image" Target="../media/image124.png"/><Relationship Id="rId22" Type="http://schemas.openxmlformats.org/officeDocument/2006/relationships/image" Target="../media/image137.png"/><Relationship Id="rId27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2.png"/><Relationship Id="rId7" Type="http://schemas.openxmlformats.org/officeDocument/2006/relationships/image" Target="../media/image113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44.png"/><Relationship Id="rId5" Type="http://schemas.openxmlformats.org/officeDocument/2006/relationships/image" Target="../media/image28.png"/><Relationship Id="rId15" Type="http://schemas.openxmlformats.org/officeDocument/2006/relationships/image" Target="../media/image109.png"/><Relationship Id="rId10" Type="http://schemas.openxmlformats.org/officeDocument/2006/relationships/image" Target="../media/image143.png"/><Relationship Id="rId4" Type="http://schemas.openxmlformats.org/officeDocument/2006/relationships/image" Target="../media/image1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48.png"/><Relationship Id="rId7" Type="http://schemas.openxmlformats.org/officeDocument/2006/relationships/image" Target="../media/image28.png"/><Relationship Id="rId12" Type="http://schemas.openxmlformats.org/officeDocument/2006/relationships/image" Target="../media/image154.png"/><Relationship Id="rId17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53.png"/><Relationship Id="rId5" Type="http://schemas.openxmlformats.org/officeDocument/2006/relationships/image" Target="../media/image2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9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160.png"/><Relationship Id="rId4" Type="http://schemas.openxmlformats.org/officeDocument/2006/relationships/image" Target="../media/image2.png"/><Relationship Id="rId9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28.png"/><Relationship Id="rId15" Type="http://schemas.openxmlformats.org/officeDocument/2006/relationships/image" Target="../media/image169.png"/><Relationship Id="rId10" Type="http://schemas.openxmlformats.org/officeDocument/2006/relationships/image" Target="../media/image165.png"/><Relationship Id="rId4" Type="http://schemas.openxmlformats.org/officeDocument/2006/relationships/image" Target="../media/image1.png"/><Relationship Id="rId9" Type="http://schemas.openxmlformats.org/officeDocument/2006/relationships/image" Target="../media/image164.png"/><Relationship Id="rId14" Type="http://schemas.openxmlformats.org/officeDocument/2006/relationships/image" Target="../media/image1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" Type="http://schemas.openxmlformats.org/officeDocument/2006/relationships/image" Target="../media/image1.png"/><Relationship Id="rId21" Type="http://schemas.openxmlformats.org/officeDocument/2006/relationships/image" Target="../media/image169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0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4" Type="http://schemas.openxmlformats.org/officeDocument/2006/relationships/image" Target="../media/image2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1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85.png"/><Relationship Id="rId18" Type="http://schemas.openxmlformats.org/officeDocument/2006/relationships/image" Target="../media/image102.png"/><Relationship Id="rId26" Type="http://schemas.openxmlformats.org/officeDocument/2006/relationships/image" Target="../media/image162.png"/><Relationship Id="rId3" Type="http://schemas.openxmlformats.org/officeDocument/2006/relationships/image" Target="../media/image2.png"/><Relationship Id="rId21" Type="http://schemas.openxmlformats.org/officeDocument/2006/relationships/image" Target="../media/image191.png"/><Relationship Id="rId7" Type="http://schemas.openxmlformats.org/officeDocument/2006/relationships/image" Target="../media/image28.png"/><Relationship Id="rId12" Type="http://schemas.openxmlformats.org/officeDocument/2006/relationships/image" Target="../media/image98.png"/><Relationship Id="rId17" Type="http://schemas.openxmlformats.org/officeDocument/2006/relationships/image" Target="../media/image188.png"/><Relationship Id="rId25" Type="http://schemas.openxmlformats.org/officeDocument/2006/relationships/image" Target="../media/image16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7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24" Type="http://schemas.openxmlformats.org/officeDocument/2006/relationships/image" Target="../media/image194.png"/><Relationship Id="rId5" Type="http://schemas.openxmlformats.org/officeDocument/2006/relationships/image" Target="../media/image164.png"/><Relationship Id="rId15" Type="http://schemas.openxmlformats.org/officeDocument/2006/relationships/image" Target="../media/image100.png"/><Relationship Id="rId23" Type="http://schemas.openxmlformats.org/officeDocument/2006/relationships/image" Target="../media/image193.png"/><Relationship Id="rId28" Type="http://schemas.openxmlformats.org/officeDocument/2006/relationships/image" Target="../media/image128.png"/><Relationship Id="rId10" Type="http://schemas.openxmlformats.org/officeDocument/2006/relationships/image" Target="../media/image167.png"/><Relationship Id="rId19" Type="http://schemas.openxmlformats.org/officeDocument/2006/relationships/image" Target="../media/image189.png"/><Relationship Id="rId4" Type="http://schemas.openxmlformats.org/officeDocument/2006/relationships/image" Target="../media/image97.png"/><Relationship Id="rId9" Type="http://schemas.openxmlformats.org/officeDocument/2006/relationships/image" Target="../media/image184.png"/><Relationship Id="rId14" Type="http://schemas.openxmlformats.org/officeDocument/2006/relationships/image" Target="../media/image186.png"/><Relationship Id="rId22" Type="http://schemas.openxmlformats.org/officeDocument/2006/relationships/image" Target="../media/image192.png"/><Relationship Id="rId27" Type="http://schemas.openxmlformats.org/officeDocument/2006/relationships/image" Target="../media/image1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98.png"/><Relationship Id="rId3" Type="http://schemas.openxmlformats.org/officeDocument/2006/relationships/image" Target="../media/image2.png"/><Relationship Id="rId7" Type="http://schemas.openxmlformats.org/officeDocument/2006/relationships/image" Target="../media/image195.png"/><Relationship Id="rId12" Type="http://schemas.openxmlformats.org/officeDocument/2006/relationships/image" Target="../media/image18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85.png"/><Relationship Id="rId5" Type="http://schemas.openxmlformats.org/officeDocument/2006/relationships/image" Target="../media/image1.png"/><Relationship Id="rId15" Type="http://schemas.openxmlformats.org/officeDocument/2006/relationships/image" Target="../media/image169.png"/><Relationship Id="rId10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97.png"/><Relationship Id="rId14" Type="http://schemas.openxmlformats.org/officeDocument/2006/relationships/image" Target="../media/image19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28.png"/><Relationship Id="rId10" Type="http://schemas.openxmlformats.org/officeDocument/2006/relationships/image" Target="../media/image128.png"/><Relationship Id="rId4" Type="http://schemas.openxmlformats.org/officeDocument/2006/relationships/image" Target="../media/image1.png"/><Relationship Id="rId9" Type="http://schemas.openxmlformats.org/officeDocument/2006/relationships/image" Target="../media/image1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02.png"/><Relationship Id="rId18" Type="http://schemas.openxmlformats.org/officeDocument/2006/relationships/image" Target="../media/image128.png"/><Relationship Id="rId3" Type="http://schemas.openxmlformats.org/officeDocument/2006/relationships/image" Target="../media/image2.png"/><Relationship Id="rId7" Type="http://schemas.openxmlformats.org/officeDocument/2006/relationships/image" Target="../media/image195.png"/><Relationship Id="rId12" Type="http://schemas.openxmlformats.org/officeDocument/2006/relationships/image" Target="../media/image205.png"/><Relationship Id="rId17" Type="http://schemas.openxmlformats.org/officeDocument/2006/relationships/image" Target="../media/image1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04.png"/><Relationship Id="rId5" Type="http://schemas.openxmlformats.org/officeDocument/2006/relationships/image" Target="../media/image1.png"/><Relationship Id="rId15" Type="http://schemas.openxmlformats.org/officeDocument/2006/relationships/image" Target="../media/image190.png"/><Relationship Id="rId10" Type="http://schemas.openxmlformats.org/officeDocument/2006/relationships/image" Target="../media/image203.png"/><Relationship Id="rId4" Type="http://schemas.openxmlformats.org/officeDocument/2006/relationships/image" Target="../media/image97.png"/><Relationship Id="rId9" Type="http://schemas.openxmlformats.org/officeDocument/2006/relationships/image" Target="../media/image202.png"/><Relationship Id="rId14" Type="http://schemas.openxmlformats.org/officeDocument/2006/relationships/image" Target="../media/image2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93.png"/><Relationship Id="rId3" Type="http://schemas.openxmlformats.org/officeDocument/2006/relationships/image" Target="../media/image2.png"/><Relationship Id="rId7" Type="http://schemas.openxmlformats.org/officeDocument/2006/relationships/image" Target="../media/image195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91.png"/><Relationship Id="rId5" Type="http://schemas.openxmlformats.org/officeDocument/2006/relationships/image" Target="../media/image1.png"/><Relationship Id="rId15" Type="http://schemas.openxmlformats.org/officeDocument/2006/relationships/image" Target="../media/image169.png"/><Relationship Id="rId10" Type="http://schemas.openxmlformats.org/officeDocument/2006/relationships/image" Target="../media/image209.png"/><Relationship Id="rId4" Type="http://schemas.openxmlformats.org/officeDocument/2006/relationships/image" Target="../media/image97.png"/><Relationship Id="rId9" Type="http://schemas.openxmlformats.org/officeDocument/2006/relationships/image" Target="../media/image208.png"/><Relationship Id="rId14" Type="http://schemas.openxmlformats.org/officeDocument/2006/relationships/image" Target="../media/image2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8.png"/><Relationship Id="rId10" Type="http://schemas.openxmlformats.org/officeDocument/2006/relationships/image" Target="../media/image128.png"/><Relationship Id="rId4" Type="http://schemas.openxmlformats.org/officeDocument/2006/relationships/image" Target="../media/image1.png"/><Relationship Id="rId9" Type="http://schemas.openxmlformats.org/officeDocument/2006/relationships/image" Target="../media/image1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217.png"/><Relationship Id="rId4" Type="http://schemas.openxmlformats.org/officeDocument/2006/relationships/image" Target="../media/image2.png"/><Relationship Id="rId9" Type="http://schemas.openxmlformats.org/officeDocument/2006/relationships/image" Target="../media/image2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221.png"/><Relationship Id="rId18" Type="http://schemas.openxmlformats.org/officeDocument/2006/relationships/image" Target="../media/image104.png"/><Relationship Id="rId3" Type="http://schemas.openxmlformats.org/officeDocument/2006/relationships/image" Target="../media/image2.png"/><Relationship Id="rId21" Type="http://schemas.openxmlformats.org/officeDocument/2006/relationships/image" Target="../media/image224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22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11" Type="http://schemas.openxmlformats.org/officeDocument/2006/relationships/image" Target="../media/image97.png"/><Relationship Id="rId5" Type="http://schemas.openxmlformats.org/officeDocument/2006/relationships/image" Target="../media/image28.png"/><Relationship Id="rId15" Type="http://schemas.openxmlformats.org/officeDocument/2006/relationships/image" Target="../media/image222.png"/><Relationship Id="rId10" Type="http://schemas.openxmlformats.org/officeDocument/2006/relationships/image" Target="../media/image220.png"/><Relationship Id="rId19" Type="http://schemas.openxmlformats.org/officeDocument/2006/relationships/image" Target="../media/image105.png"/><Relationship Id="rId4" Type="http://schemas.openxmlformats.org/officeDocument/2006/relationships/image" Target="../media/image1.png"/><Relationship Id="rId9" Type="http://schemas.openxmlformats.org/officeDocument/2006/relationships/image" Target="../media/image219.png"/><Relationship Id="rId14" Type="http://schemas.openxmlformats.org/officeDocument/2006/relationships/image" Target="../media/image100.png"/><Relationship Id="rId22" Type="http://schemas.openxmlformats.org/officeDocument/2006/relationships/image" Target="../media/image2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0.png"/><Relationship Id="rId18" Type="http://schemas.openxmlformats.org/officeDocument/2006/relationships/image" Target="../media/image234.png"/><Relationship Id="rId3" Type="http://schemas.openxmlformats.org/officeDocument/2006/relationships/image" Target="../media/image2.png"/><Relationship Id="rId7" Type="http://schemas.openxmlformats.org/officeDocument/2006/relationships/image" Target="../media/image227.png"/><Relationship Id="rId12" Type="http://schemas.openxmlformats.org/officeDocument/2006/relationships/image" Target="../media/image229.png"/><Relationship Id="rId17" Type="http://schemas.openxmlformats.org/officeDocument/2006/relationships/image" Target="../media/image23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13.png"/><Relationship Id="rId5" Type="http://schemas.openxmlformats.org/officeDocument/2006/relationships/image" Target="../media/image1.png"/><Relationship Id="rId15" Type="http://schemas.openxmlformats.org/officeDocument/2006/relationships/image" Target="../media/image232.png"/><Relationship Id="rId10" Type="http://schemas.openxmlformats.org/officeDocument/2006/relationships/image" Target="../media/image112.png"/><Relationship Id="rId19" Type="http://schemas.openxmlformats.org/officeDocument/2006/relationships/image" Target="../media/image235.png"/><Relationship Id="rId4" Type="http://schemas.openxmlformats.org/officeDocument/2006/relationships/image" Target="../media/image226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9.png"/><Relationship Id="rId3" Type="http://schemas.openxmlformats.org/officeDocument/2006/relationships/image" Target="../media/image2.png"/><Relationship Id="rId7" Type="http://schemas.openxmlformats.org/officeDocument/2006/relationships/image" Target="../media/image237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11" Type="http://schemas.openxmlformats.org/officeDocument/2006/relationships/image" Target="../media/image229.png"/><Relationship Id="rId5" Type="http://schemas.openxmlformats.org/officeDocument/2006/relationships/image" Target="../media/image28.png"/><Relationship Id="rId15" Type="http://schemas.openxmlformats.org/officeDocument/2006/relationships/image" Target="../media/image240.png"/><Relationship Id="rId10" Type="http://schemas.openxmlformats.org/officeDocument/2006/relationships/image" Target="../media/image113.png"/><Relationship Id="rId4" Type="http://schemas.openxmlformats.org/officeDocument/2006/relationships/image" Target="../media/image1.png"/><Relationship Id="rId9" Type="http://schemas.openxmlformats.org/officeDocument/2006/relationships/image" Target="../media/image112.png"/><Relationship Id="rId14" Type="http://schemas.openxmlformats.org/officeDocument/2006/relationships/image" Target="../media/image2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44.png"/><Relationship Id="rId3" Type="http://schemas.openxmlformats.org/officeDocument/2006/relationships/image" Target="../media/image2.png"/><Relationship Id="rId7" Type="http://schemas.openxmlformats.org/officeDocument/2006/relationships/image" Target="../media/image242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29.png"/><Relationship Id="rId5" Type="http://schemas.openxmlformats.org/officeDocument/2006/relationships/image" Target="../media/image28.png"/><Relationship Id="rId15" Type="http://schemas.openxmlformats.org/officeDocument/2006/relationships/image" Target="../media/image245.png"/><Relationship Id="rId10" Type="http://schemas.openxmlformats.org/officeDocument/2006/relationships/image" Target="../media/image113.png"/><Relationship Id="rId4" Type="http://schemas.openxmlformats.org/officeDocument/2006/relationships/image" Target="../media/image1.png"/><Relationship Id="rId9" Type="http://schemas.openxmlformats.org/officeDocument/2006/relationships/image" Target="../media/image112.png"/><Relationship Id="rId14" Type="http://schemas.openxmlformats.org/officeDocument/2006/relationships/image" Target="../media/image2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6.png"/><Relationship Id="rId7" Type="http://schemas.openxmlformats.org/officeDocument/2006/relationships/image" Target="../media/image28.png"/><Relationship Id="rId12" Type="http://schemas.openxmlformats.org/officeDocument/2006/relationships/image" Target="../media/image2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25.png"/><Relationship Id="rId5" Type="http://schemas.openxmlformats.org/officeDocument/2006/relationships/image" Target="../media/image2.png"/><Relationship Id="rId10" Type="http://schemas.openxmlformats.org/officeDocument/2006/relationships/image" Target="../media/image250.png"/><Relationship Id="rId4" Type="http://schemas.openxmlformats.org/officeDocument/2006/relationships/image" Target="../media/image247.png"/><Relationship Id="rId9" Type="http://schemas.openxmlformats.org/officeDocument/2006/relationships/image" Target="../media/image2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254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11" Type="http://schemas.openxmlformats.org/officeDocument/2006/relationships/image" Target="../media/image258.png"/><Relationship Id="rId5" Type="http://schemas.openxmlformats.org/officeDocument/2006/relationships/image" Target="../media/image255.png"/><Relationship Id="rId15" Type="http://schemas.openxmlformats.org/officeDocument/2006/relationships/image" Target="../media/image262.png"/><Relationship Id="rId10" Type="http://schemas.openxmlformats.org/officeDocument/2006/relationships/image" Target="../media/image174.png"/><Relationship Id="rId19" Type="http://schemas.openxmlformats.org/officeDocument/2006/relationships/image" Target="../media/image266.png"/><Relationship Id="rId4" Type="http://schemas.openxmlformats.org/officeDocument/2006/relationships/image" Target="../media/image28.png"/><Relationship Id="rId9" Type="http://schemas.openxmlformats.org/officeDocument/2006/relationships/image" Target="../media/image173.png"/><Relationship Id="rId14" Type="http://schemas.openxmlformats.org/officeDocument/2006/relationships/image" Target="../media/image2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98.png"/><Relationship Id="rId18" Type="http://schemas.openxmlformats.org/officeDocument/2006/relationships/image" Target="../media/image271.png"/><Relationship Id="rId26" Type="http://schemas.openxmlformats.org/officeDocument/2006/relationships/image" Target="../media/image276.png"/><Relationship Id="rId3" Type="http://schemas.openxmlformats.org/officeDocument/2006/relationships/image" Target="../media/image2.png"/><Relationship Id="rId21" Type="http://schemas.openxmlformats.org/officeDocument/2006/relationships/image" Target="../media/image191.png"/><Relationship Id="rId7" Type="http://schemas.openxmlformats.org/officeDocument/2006/relationships/image" Target="../media/image28.png"/><Relationship Id="rId12" Type="http://schemas.openxmlformats.org/officeDocument/2006/relationships/image" Target="../media/image18.png"/><Relationship Id="rId17" Type="http://schemas.openxmlformats.org/officeDocument/2006/relationships/image" Target="../media/image270.png"/><Relationship Id="rId25" Type="http://schemas.openxmlformats.org/officeDocument/2006/relationships/image" Target="../media/image168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0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67.png"/><Relationship Id="rId24" Type="http://schemas.openxmlformats.org/officeDocument/2006/relationships/image" Target="../media/image275.png"/><Relationship Id="rId5" Type="http://schemas.openxmlformats.org/officeDocument/2006/relationships/image" Target="../media/image164.png"/><Relationship Id="rId15" Type="http://schemas.openxmlformats.org/officeDocument/2006/relationships/image" Target="../media/image269.png"/><Relationship Id="rId23" Type="http://schemas.openxmlformats.org/officeDocument/2006/relationships/image" Target="../media/image274.png"/><Relationship Id="rId28" Type="http://schemas.openxmlformats.org/officeDocument/2006/relationships/image" Target="../media/image235.png"/><Relationship Id="rId10" Type="http://schemas.openxmlformats.org/officeDocument/2006/relationships/image" Target="../media/image267.png"/><Relationship Id="rId19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65.png"/><Relationship Id="rId14" Type="http://schemas.openxmlformats.org/officeDocument/2006/relationships/image" Target="../media/image268.png"/><Relationship Id="rId22" Type="http://schemas.openxmlformats.org/officeDocument/2006/relationships/image" Target="../media/image273.png"/><Relationship Id="rId27" Type="http://schemas.openxmlformats.org/officeDocument/2006/relationships/image" Target="../media/image2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79.png"/><Relationship Id="rId18" Type="http://schemas.openxmlformats.org/officeDocument/2006/relationships/image" Target="../media/image266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18.png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67.png"/><Relationship Id="rId5" Type="http://schemas.openxmlformats.org/officeDocument/2006/relationships/image" Target="../media/image164.png"/><Relationship Id="rId15" Type="http://schemas.openxmlformats.org/officeDocument/2006/relationships/image" Target="../media/image268.png"/><Relationship Id="rId10" Type="http://schemas.openxmlformats.org/officeDocument/2006/relationships/image" Target="../media/image278.png"/><Relationship Id="rId4" Type="http://schemas.openxmlformats.org/officeDocument/2006/relationships/image" Target="../media/image97.png"/><Relationship Id="rId9" Type="http://schemas.openxmlformats.org/officeDocument/2006/relationships/image" Target="../media/image165.png"/><Relationship Id="rId1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00.png"/><Relationship Id="rId18" Type="http://schemas.openxmlformats.org/officeDocument/2006/relationships/image" Target="../media/image266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282.png"/><Relationship Id="rId17" Type="http://schemas.openxmlformats.org/officeDocument/2006/relationships/image" Target="../media/image284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image" Target="../media/image164.png"/><Relationship Id="rId15" Type="http://schemas.openxmlformats.org/officeDocument/2006/relationships/image" Target="../media/image271.png"/><Relationship Id="rId10" Type="http://schemas.openxmlformats.org/officeDocument/2006/relationships/image" Target="../media/image167.png"/><Relationship Id="rId4" Type="http://schemas.openxmlformats.org/officeDocument/2006/relationships/image" Target="../media/image97.png"/><Relationship Id="rId9" Type="http://schemas.openxmlformats.org/officeDocument/2006/relationships/image" Target="../media/image281.png"/><Relationship Id="rId1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02.png"/><Relationship Id="rId18" Type="http://schemas.openxmlformats.org/officeDocument/2006/relationships/image" Target="../media/image266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286.png"/><Relationship Id="rId17" Type="http://schemas.openxmlformats.org/officeDocument/2006/relationships/image" Target="../media/image289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image" Target="../media/image164.png"/><Relationship Id="rId15" Type="http://schemas.openxmlformats.org/officeDocument/2006/relationships/image" Target="../media/image276.png"/><Relationship Id="rId10" Type="http://schemas.openxmlformats.org/officeDocument/2006/relationships/image" Target="../media/image167.png"/><Relationship Id="rId4" Type="http://schemas.openxmlformats.org/officeDocument/2006/relationships/image" Target="../media/image97.png"/><Relationship Id="rId9" Type="http://schemas.openxmlformats.org/officeDocument/2006/relationships/image" Target="../media/image285.png"/><Relationship Id="rId14" Type="http://schemas.openxmlformats.org/officeDocument/2006/relationships/image" Target="../media/image2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91.png"/><Relationship Id="rId18" Type="http://schemas.openxmlformats.org/officeDocument/2006/relationships/image" Target="../media/image294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291.png"/><Relationship Id="rId17" Type="http://schemas.openxmlformats.org/officeDocument/2006/relationships/image" Target="../media/image293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image" Target="../media/image164.png"/><Relationship Id="rId15" Type="http://schemas.openxmlformats.org/officeDocument/2006/relationships/image" Target="../media/image274.png"/><Relationship Id="rId10" Type="http://schemas.openxmlformats.org/officeDocument/2006/relationships/image" Target="../media/image167.png"/><Relationship Id="rId19" Type="http://schemas.openxmlformats.org/officeDocument/2006/relationships/image" Target="../media/image266.png"/><Relationship Id="rId4" Type="http://schemas.openxmlformats.org/officeDocument/2006/relationships/image" Target="../media/image97.png"/><Relationship Id="rId9" Type="http://schemas.openxmlformats.org/officeDocument/2006/relationships/image" Target="../media/image290.png"/><Relationship Id="rId14" Type="http://schemas.openxmlformats.org/officeDocument/2006/relationships/image" Target="../media/image29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11" Type="http://schemas.openxmlformats.org/officeDocument/2006/relationships/image" Target="../media/image266.png"/><Relationship Id="rId5" Type="http://schemas.openxmlformats.org/officeDocument/2006/relationships/image" Target="../media/image28.png"/><Relationship Id="rId10" Type="http://schemas.openxmlformats.org/officeDocument/2006/relationships/image" Target="../media/image299.png"/><Relationship Id="rId4" Type="http://schemas.openxmlformats.org/officeDocument/2006/relationships/image" Target="../media/image1.png"/><Relationship Id="rId9" Type="http://schemas.openxmlformats.org/officeDocument/2006/relationships/image" Target="../media/image2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28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302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26" Type="http://schemas.openxmlformats.org/officeDocument/2006/relationships/image" Target="../media/image322.png"/><Relationship Id="rId3" Type="http://schemas.openxmlformats.org/officeDocument/2006/relationships/image" Target="../media/image303.png"/><Relationship Id="rId21" Type="http://schemas.openxmlformats.org/officeDocument/2006/relationships/image" Target="../media/image317.png"/><Relationship Id="rId7" Type="http://schemas.openxmlformats.org/officeDocument/2006/relationships/image" Target="../media/image304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5" Type="http://schemas.openxmlformats.org/officeDocument/2006/relationships/image" Target="../media/image32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312.png"/><Relationship Id="rId20" Type="http://schemas.openxmlformats.org/officeDocument/2006/relationships/image" Target="../media/image316.png"/><Relationship Id="rId29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07.png"/><Relationship Id="rId24" Type="http://schemas.openxmlformats.org/officeDocument/2006/relationships/image" Target="../media/image320.png"/><Relationship Id="rId5" Type="http://schemas.openxmlformats.org/officeDocument/2006/relationships/image" Target="../media/image28.png"/><Relationship Id="rId15" Type="http://schemas.openxmlformats.org/officeDocument/2006/relationships/image" Target="../media/image311.png"/><Relationship Id="rId23" Type="http://schemas.openxmlformats.org/officeDocument/2006/relationships/image" Target="../media/image319.png"/><Relationship Id="rId28" Type="http://schemas.openxmlformats.org/officeDocument/2006/relationships/image" Target="../media/image324.png"/><Relationship Id="rId10" Type="http://schemas.openxmlformats.org/officeDocument/2006/relationships/image" Target="../media/image306.png"/><Relationship Id="rId19" Type="http://schemas.openxmlformats.org/officeDocument/2006/relationships/image" Target="../media/image315.png"/><Relationship Id="rId4" Type="http://schemas.openxmlformats.org/officeDocument/2006/relationships/image" Target="../media/image1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Relationship Id="rId22" Type="http://schemas.openxmlformats.org/officeDocument/2006/relationships/image" Target="../media/image318.png"/><Relationship Id="rId27" Type="http://schemas.openxmlformats.org/officeDocument/2006/relationships/image" Target="../media/image3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18" Type="http://schemas.openxmlformats.org/officeDocument/2006/relationships/image" Target="../media/image338.png"/><Relationship Id="rId26" Type="http://schemas.openxmlformats.org/officeDocument/2006/relationships/image" Target="../media/image325.png"/><Relationship Id="rId3" Type="http://schemas.openxmlformats.org/officeDocument/2006/relationships/image" Target="../media/image2.png"/><Relationship Id="rId21" Type="http://schemas.openxmlformats.org/officeDocument/2006/relationships/image" Target="../media/image341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17" Type="http://schemas.openxmlformats.org/officeDocument/2006/relationships/image" Target="../media/image337.png"/><Relationship Id="rId25" Type="http://schemas.openxmlformats.org/officeDocument/2006/relationships/image" Target="../media/image34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36.png"/><Relationship Id="rId20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24" Type="http://schemas.openxmlformats.org/officeDocument/2006/relationships/image" Target="../media/image344.png"/><Relationship Id="rId5" Type="http://schemas.openxmlformats.org/officeDocument/2006/relationships/image" Target="../media/image28.png"/><Relationship Id="rId15" Type="http://schemas.openxmlformats.org/officeDocument/2006/relationships/image" Target="../media/image335.png"/><Relationship Id="rId23" Type="http://schemas.openxmlformats.org/officeDocument/2006/relationships/image" Target="../media/image343.png"/><Relationship Id="rId28" Type="http://schemas.openxmlformats.org/officeDocument/2006/relationships/image" Target="../media/image347.png"/><Relationship Id="rId10" Type="http://schemas.openxmlformats.org/officeDocument/2006/relationships/image" Target="../media/image330.png"/><Relationship Id="rId19" Type="http://schemas.openxmlformats.org/officeDocument/2006/relationships/image" Target="../media/image339.png"/><Relationship Id="rId4" Type="http://schemas.openxmlformats.org/officeDocument/2006/relationships/image" Target="../media/image1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Relationship Id="rId22" Type="http://schemas.openxmlformats.org/officeDocument/2006/relationships/image" Target="../media/image342.png"/><Relationship Id="rId27" Type="http://schemas.openxmlformats.org/officeDocument/2006/relationships/image" Target="../media/image3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09.png"/><Relationship Id="rId18" Type="http://schemas.openxmlformats.org/officeDocument/2006/relationships/image" Target="../media/image352.png"/><Relationship Id="rId26" Type="http://schemas.openxmlformats.org/officeDocument/2006/relationships/image" Target="../media/image358.png"/><Relationship Id="rId3" Type="http://schemas.openxmlformats.org/officeDocument/2006/relationships/image" Target="../media/image303.png"/><Relationship Id="rId21" Type="http://schemas.openxmlformats.org/officeDocument/2006/relationships/image" Target="../media/image353.png"/><Relationship Id="rId7" Type="http://schemas.openxmlformats.org/officeDocument/2006/relationships/image" Target="../media/image348.png"/><Relationship Id="rId12" Type="http://schemas.openxmlformats.org/officeDocument/2006/relationships/image" Target="../media/image308.png"/><Relationship Id="rId17" Type="http://schemas.openxmlformats.org/officeDocument/2006/relationships/image" Target="../media/image351.png"/><Relationship Id="rId25" Type="http://schemas.openxmlformats.org/officeDocument/2006/relationships/image" Target="../media/image35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50.png"/><Relationship Id="rId20" Type="http://schemas.openxmlformats.org/officeDocument/2006/relationships/image" Target="../media/image319.png"/><Relationship Id="rId29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5.png"/><Relationship Id="rId24" Type="http://schemas.openxmlformats.org/officeDocument/2006/relationships/image" Target="../media/image356.png"/><Relationship Id="rId5" Type="http://schemas.openxmlformats.org/officeDocument/2006/relationships/image" Target="../media/image28.png"/><Relationship Id="rId15" Type="http://schemas.openxmlformats.org/officeDocument/2006/relationships/image" Target="../media/image311.png"/><Relationship Id="rId23" Type="http://schemas.openxmlformats.org/officeDocument/2006/relationships/image" Target="../media/image355.png"/><Relationship Id="rId28" Type="http://schemas.openxmlformats.org/officeDocument/2006/relationships/image" Target="../media/image360.png"/><Relationship Id="rId10" Type="http://schemas.openxmlformats.org/officeDocument/2006/relationships/image" Target="../media/image307.png"/><Relationship Id="rId19" Type="http://schemas.openxmlformats.org/officeDocument/2006/relationships/image" Target="../media/image318.png"/><Relationship Id="rId4" Type="http://schemas.openxmlformats.org/officeDocument/2006/relationships/image" Target="../media/image1.png"/><Relationship Id="rId9" Type="http://schemas.openxmlformats.org/officeDocument/2006/relationships/image" Target="../media/image349.png"/><Relationship Id="rId14" Type="http://schemas.openxmlformats.org/officeDocument/2006/relationships/image" Target="../media/image310.png"/><Relationship Id="rId22" Type="http://schemas.openxmlformats.org/officeDocument/2006/relationships/image" Target="../media/image354.png"/><Relationship Id="rId27" Type="http://schemas.openxmlformats.org/officeDocument/2006/relationships/image" Target="../media/image3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64.png"/><Relationship Id="rId18" Type="http://schemas.openxmlformats.org/officeDocument/2006/relationships/image" Target="../media/image336.png"/><Relationship Id="rId26" Type="http://schemas.openxmlformats.org/officeDocument/2006/relationships/image" Target="../media/image325.png"/><Relationship Id="rId3" Type="http://schemas.openxmlformats.org/officeDocument/2006/relationships/image" Target="../media/image2.png"/><Relationship Id="rId21" Type="http://schemas.openxmlformats.org/officeDocument/2006/relationships/image" Target="../media/image339.png"/><Relationship Id="rId7" Type="http://schemas.openxmlformats.org/officeDocument/2006/relationships/image" Target="../media/image362.png"/><Relationship Id="rId12" Type="http://schemas.openxmlformats.org/officeDocument/2006/relationships/image" Target="../media/image330.png"/><Relationship Id="rId17" Type="http://schemas.openxmlformats.org/officeDocument/2006/relationships/image" Target="../media/image335.png"/><Relationship Id="rId25" Type="http://schemas.openxmlformats.org/officeDocument/2006/relationships/image" Target="../media/image367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34.png"/><Relationship Id="rId20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11" Type="http://schemas.openxmlformats.org/officeDocument/2006/relationships/image" Target="../media/image363.png"/><Relationship Id="rId24" Type="http://schemas.openxmlformats.org/officeDocument/2006/relationships/image" Target="../media/image342.png"/><Relationship Id="rId5" Type="http://schemas.openxmlformats.org/officeDocument/2006/relationships/image" Target="../media/image28.png"/><Relationship Id="rId15" Type="http://schemas.openxmlformats.org/officeDocument/2006/relationships/image" Target="../media/image365.png"/><Relationship Id="rId23" Type="http://schemas.openxmlformats.org/officeDocument/2006/relationships/image" Target="../media/image366.png"/><Relationship Id="rId10" Type="http://schemas.openxmlformats.org/officeDocument/2006/relationships/image" Target="../media/image328.png"/><Relationship Id="rId19" Type="http://schemas.openxmlformats.org/officeDocument/2006/relationships/image" Target="../media/image337.png"/><Relationship Id="rId4" Type="http://schemas.openxmlformats.org/officeDocument/2006/relationships/image" Target="../media/image1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Relationship Id="rId22" Type="http://schemas.openxmlformats.org/officeDocument/2006/relationships/image" Target="../media/image3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370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78.png"/><Relationship Id="rId3" Type="http://schemas.openxmlformats.org/officeDocument/2006/relationships/image" Target="../media/image371.png"/><Relationship Id="rId7" Type="http://schemas.openxmlformats.org/officeDocument/2006/relationships/image" Target="../media/image1.png"/><Relationship Id="rId12" Type="http://schemas.openxmlformats.org/officeDocument/2006/relationships/image" Target="../media/image377.png"/><Relationship Id="rId17" Type="http://schemas.openxmlformats.org/officeDocument/2006/relationships/image" Target="../media/image382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76.png"/><Relationship Id="rId5" Type="http://schemas.openxmlformats.org/officeDocument/2006/relationships/image" Target="../media/image373.png"/><Relationship Id="rId15" Type="http://schemas.openxmlformats.org/officeDocument/2006/relationships/image" Target="../media/image380.png"/><Relationship Id="rId10" Type="http://schemas.openxmlformats.org/officeDocument/2006/relationships/image" Target="../media/image375.png"/><Relationship Id="rId4" Type="http://schemas.openxmlformats.org/officeDocument/2006/relationships/image" Target="../media/image372.png"/><Relationship Id="rId9" Type="http://schemas.openxmlformats.org/officeDocument/2006/relationships/image" Target="../media/image374.png"/><Relationship Id="rId14" Type="http://schemas.openxmlformats.org/officeDocument/2006/relationships/image" Target="../media/image37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87.png"/><Relationship Id="rId18" Type="http://schemas.openxmlformats.org/officeDocument/2006/relationships/image" Target="../media/image20.png"/><Relationship Id="rId26" Type="http://schemas.openxmlformats.org/officeDocument/2006/relationships/image" Target="../media/image2.png"/><Relationship Id="rId3" Type="http://schemas.openxmlformats.org/officeDocument/2006/relationships/image" Target="../media/image384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386.png"/><Relationship Id="rId17" Type="http://schemas.openxmlformats.org/officeDocument/2006/relationships/image" Target="../media/image19.png"/><Relationship Id="rId25" Type="http://schemas.openxmlformats.org/officeDocument/2006/relationships/image" Target="../media/image1.png"/><Relationship Id="rId2" Type="http://schemas.openxmlformats.org/officeDocument/2006/relationships/image" Target="../media/image383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391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390.png"/><Relationship Id="rId28" Type="http://schemas.openxmlformats.org/officeDocument/2006/relationships/image" Target="../media/image393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385.png"/><Relationship Id="rId9" Type="http://schemas.openxmlformats.org/officeDocument/2006/relationships/image" Target="../media/image11.png"/><Relationship Id="rId14" Type="http://schemas.openxmlformats.org/officeDocument/2006/relationships/image" Target="../media/image388.png"/><Relationship Id="rId22" Type="http://schemas.openxmlformats.org/officeDocument/2006/relationships/image" Target="../media/image389.png"/><Relationship Id="rId27" Type="http://schemas.openxmlformats.org/officeDocument/2006/relationships/image" Target="../media/image39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5.png"/><Relationship Id="rId5" Type="http://schemas.openxmlformats.org/officeDocument/2006/relationships/image" Target="../media/image394.png"/><Relationship Id="rId4" Type="http://schemas.openxmlformats.org/officeDocument/2006/relationships/image" Target="../media/image28.png"/><Relationship Id="rId9" Type="http://schemas.openxmlformats.org/officeDocument/2006/relationships/image" Target="../media/image39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1.png"/><Relationship Id="rId7" Type="http://schemas.openxmlformats.org/officeDocument/2006/relationships/image" Target="../media/image3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28.png"/><Relationship Id="rId9" Type="http://schemas.openxmlformats.org/officeDocument/2006/relationships/image" Target="../media/image3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28.png"/><Relationship Id="rId1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amsungsds.com/kr/insights/220222_kubernetes1.html" TargetMode="External"/><Relationship Id="rId13" Type="http://schemas.openxmlformats.org/officeDocument/2006/relationships/hyperlink" Target="https://www.docker.com/blog/lets-dockercon/" TargetMode="External"/><Relationship Id="rId18" Type="http://schemas.openxmlformats.org/officeDocument/2006/relationships/hyperlink" Target="https://github.com/kubernetes-sigs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98.png"/><Relationship Id="rId12" Type="http://schemas.openxmlformats.org/officeDocument/2006/relationships/hyperlink" Target="https://github.com/docker" TargetMode="External"/><Relationship Id="rId17" Type="http://schemas.openxmlformats.org/officeDocument/2006/relationships/hyperlink" Target="https://github.com/kubernetes/kubernetes" TargetMode="External"/><Relationship Id="rId2" Type="http://schemas.openxmlformats.org/officeDocument/2006/relationships/notesSlide" Target="../notesSlides/notesSlide45.xml"/><Relationship Id="rId16" Type="http://schemas.openxmlformats.org/officeDocument/2006/relationships/hyperlink" Target="https://velog.io/@holicme7/K8s-%EC%BF%A0%EB%B2%84%EB%84%A4%ED%8B%B0%EC%8A%A4%EB%9E%80-%EB%AC%B4%EC%97%87%EC%9D%B8%EA%B0%8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6.png"/><Relationship Id="rId11" Type="http://schemas.openxmlformats.org/officeDocument/2006/relationships/hyperlink" Target="https://seosh817.tistory.com/345" TargetMode="External"/><Relationship Id="rId5" Type="http://schemas.openxmlformats.org/officeDocument/2006/relationships/image" Target="../media/image28.png"/><Relationship Id="rId15" Type="http://schemas.openxmlformats.org/officeDocument/2006/relationships/hyperlink" Target="https://artist-developer.tistory.com/30" TargetMode="External"/><Relationship Id="rId10" Type="http://schemas.openxmlformats.org/officeDocument/2006/relationships/hyperlink" Target="https://www.oracle.com/kr/cloud/cloud-native/container-registry/what-is-docker/" TargetMode="External"/><Relationship Id="rId19" Type="http://schemas.openxmlformats.org/officeDocument/2006/relationships/hyperlink" Target="https://www.cncf.io/online-programs/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blog.naver.com/cksgurwkd12/223414819411" TargetMode="External"/><Relationship Id="rId14" Type="http://schemas.openxmlformats.org/officeDocument/2006/relationships/hyperlink" Target="https://kubernetes.io/ko/docs/concepts/overview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pinion7/Kubernetes-%EB%A6%AC%EC%86%8C%EC%8A%A4-NodeSelector%EC%97%90-%EB%8C%80%ED%95%B4-%EC%9D%B4%ED%95%B4%ED%95%98%EA%B3%A0-%EC%8B%A4%EC%8A%B5%ED%95%B4%EB%B3%B4%EA%B8%B0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6.png"/><Relationship Id="rId11" Type="http://schemas.openxmlformats.org/officeDocument/2006/relationships/hyperlink" Target="https://www.oracle.com/kr/cloud/cloud-native/container-registry/what-is-docker/" TargetMode="External"/><Relationship Id="rId5" Type="http://schemas.openxmlformats.org/officeDocument/2006/relationships/image" Target="../media/image28.png"/><Relationship Id="rId10" Type="http://schemas.openxmlformats.org/officeDocument/2006/relationships/hyperlink" Target="https://code-lab1.tistory.com/236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www.docker.com/resources/what-container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yozm.wishket.com/magazine/detail/2515/" TargetMode="External"/><Relationship Id="rId13" Type="http://schemas.openxmlformats.org/officeDocument/2006/relationships/hyperlink" Target="https://blog.siner.io/2021/10/23/container-ecosystem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98.png"/><Relationship Id="rId12" Type="http://schemas.openxmlformats.org/officeDocument/2006/relationships/hyperlink" Target="https://securitynewsteam.tistory.com/392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6.png"/><Relationship Id="rId11" Type="http://schemas.openxmlformats.org/officeDocument/2006/relationships/hyperlink" Target="https://newrelic.com/kr/blog/how-to-relic/what-is-kubernetes" TargetMode="External"/><Relationship Id="rId5" Type="http://schemas.openxmlformats.org/officeDocument/2006/relationships/image" Target="../media/image28.png"/><Relationship Id="rId15" Type="http://schemas.openxmlformats.org/officeDocument/2006/relationships/hyperlink" Target="https://www.atlassian.com/ko/microservices/microservices-architecture/kubernetes-vs-docker" TargetMode="External"/><Relationship Id="rId10" Type="http://schemas.openxmlformats.org/officeDocument/2006/relationships/hyperlink" Target="https://www.redhat.com/ko/topics/openstack/kubernetes-vsopenstack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www.inflearn.com/blogs/3576" TargetMode="External"/><Relationship Id="rId14" Type="http://schemas.openxmlformats.org/officeDocument/2006/relationships/hyperlink" Target="http://www.opennaru.com/openshift/container/red-hat-google-containers-with-docker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71.png"/><Relationship Id="rId5" Type="http://schemas.openxmlformats.org/officeDocument/2006/relationships/image" Target="../media/image28.png"/><Relationship Id="rId15" Type="http://schemas.openxmlformats.org/officeDocument/2006/relationships/image" Target="../media/image73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70.pn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28.png"/><Relationship Id="rId10" Type="http://schemas.openxmlformats.org/officeDocument/2006/relationships/image" Target="../media/image78.png"/><Relationship Id="rId4" Type="http://schemas.openxmlformats.org/officeDocument/2006/relationships/image" Target="../media/image1.png"/><Relationship Id="rId9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62.png"/><Relationship Id="rId5" Type="http://schemas.openxmlformats.org/officeDocument/2006/relationships/image" Target="../media/image80.png"/><Relationship Id="rId10" Type="http://schemas.openxmlformats.org/officeDocument/2006/relationships/image" Target="../media/image82.png"/><Relationship Id="rId4" Type="http://schemas.openxmlformats.org/officeDocument/2006/relationships/image" Target="../media/image28.pn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28.png"/><Relationship Id="rId10" Type="http://schemas.openxmlformats.org/officeDocument/2006/relationships/image" Target="../media/image62.png"/><Relationship Id="rId4" Type="http://schemas.openxmlformats.org/officeDocument/2006/relationships/image" Target="../media/image1.png"/><Relationship Id="rId9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416300"/>
            <a:ext cx="4254500" cy="102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3898900"/>
            <a:ext cx="9766300" cy="2425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8216900"/>
            <a:ext cx="66040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" y="8318500"/>
            <a:ext cx="6896100" cy="66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600" y="6083300"/>
            <a:ext cx="12065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7400" y="2717800"/>
            <a:ext cx="12065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0" y="2717800"/>
            <a:ext cx="12065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2400" y="4406900"/>
            <a:ext cx="12065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7400" y="5854700"/>
            <a:ext cx="1206500" cy="120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85600" y="7289800"/>
            <a:ext cx="1206500" cy="120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800" y="4559300"/>
            <a:ext cx="1333500" cy="40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41600" y="6299200"/>
            <a:ext cx="1333500" cy="406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3100" y="3263900"/>
            <a:ext cx="7620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5722600" y="4140200"/>
            <a:ext cx="5588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5379700" y="7213600"/>
            <a:ext cx="12700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57100" y="3314700"/>
            <a:ext cx="1130300" cy="128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57100" y="4914900"/>
            <a:ext cx="1130300" cy="1536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3652500" y="7353300"/>
            <a:ext cx="850900" cy="101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15900" y="7848600"/>
            <a:ext cx="29972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0375900" y="7429500"/>
            <a:ext cx="508000" cy="101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1400" y="7683500"/>
            <a:ext cx="1333500" cy="406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52200" y="7886700"/>
            <a:ext cx="5334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17600" y="2997200"/>
            <a:ext cx="546100" cy="54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735300" y="3022600"/>
            <a:ext cx="520700" cy="520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22600" y="4737100"/>
            <a:ext cx="533400" cy="533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804900" y="6172200"/>
            <a:ext cx="571500" cy="571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115800" y="7620000"/>
            <a:ext cx="558800" cy="520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12400" y="6324600"/>
            <a:ext cx="596900" cy="673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696700" y="4559300"/>
            <a:ext cx="1333500" cy="457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062200" y="6286500"/>
            <a:ext cx="1828800" cy="431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42500" y="7658100"/>
            <a:ext cx="15113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2844800"/>
            <a:ext cx="4470400" cy="4470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0" y="2844800"/>
            <a:ext cx="4470400" cy="4470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00" y="7391400"/>
            <a:ext cx="2082800" cy="208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7429500"/>
            <a:ext cx="2082800" cy="2082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300" y="2844800"/>
            <a:ext cx="2565400" cy="3733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700" y="1054100"/>
            <a:ext cx="3162300" cy="1612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8400" y="6184900"/>
            <a:ext cx="2806700" cy="273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5100" y="8585200"/>
            <a:ext cx="2832100" cy="129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9700" y="1104900"/>
            <a:ext cx="1562100" cy="1358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00100" y="723900"/>
            <a:ext cx="37719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3009900"/>
            <a:ext cx="16383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6769100"/>
            <a:ext cx="155956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00" y="3098800"/>
            <a:ext cx="19812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4699000"/>
            <a:ext cx="9677400" cy="156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7429500"/>
            <a:ext cx="5588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0300" y="7378700"/>
            <a:ext cx="110744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00" y="3505200"/>
            <a:ext cx="1054100" cy="106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00" y="3505200"/>
            <a:ext cx="10541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3924300"/>
            <a:ext cx="3886200" cy="387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600" y="5359400"/>
            <a:ext cx="31750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400" y="5715000"/>
            <a:ext cx="21336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800" y="3797300"/>
            <a:ext cx="103378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800" y="5168900"/>
            <a:ext cx="10337800" cy="116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800" y="6540500"/>
            <a:ext cx="10337800" cy="116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3500" y="3797300"/>
            <a:ext cx="14224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8100" y="4140200"/>
            <a:ext cx="14770100" cy="86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5168900"/>
            <a:ext cx="1409700" cy="102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6200" y="5549900"/>
            <a:ext cx="14719300" cy="863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6527800"/>
            <a:ext cx="14097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2200" y="6921500"/>
            <a:ext cx="14947900" cy="86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6273800"/>
            <a:ext cx="1054100" cy="1066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00" y="6273800"/>
            <a:ext cx="1054100" cy="1066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14900" y="6565900"/>
            <a:ext cx="482600" cy="48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4800" y="6553200"/>
            <a:ext cx="520700" cy="520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51200" y="3771900"/>
            <a:ext cx="495300" cy="558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62300" y="1155700"/>
            <a:ext cx="4826000" cy="1511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95400" y="1155700"/>
            <a:ext cx="1790700" cy="1358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97000" y="723900"/>
            <a:ext cx="2743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378200"/>
            <a:ext cx="7086600" cy="525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4445000"/>
            <a:ext cx="2679700" cy="264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900" y="3797300"/>
            <a:ext cx="8737600" cy="1308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0464800" y="4432300"/>
            <a:ext cx="546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700" y="1143000"/>
            <a:ext cx="1701800" cy="1384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0800" y="4127500"/>
            <a:ext cx="9271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6300" y="4216400"/>
            <a:ext cx="6083300" cy="673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900" y="5384800"/>
            <a:ext cx="8737600" cy="1308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0464800" y="6007100"/>
            <a:ext cx="5461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0800" y="5702300"/>
            <a:ext cx="1549400" cy="1257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36300" y="5588000"/>
            <a:ext cx="5524500" cy="1041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0900" y="6985000"/>
            <a:ext cx="8801100" cy="1308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0464800" y="7594600"/>
            <a:ext cx="5461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28100" y="7162800"/>
            <a:ext cx="1231900" cy="914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36300" y="7175500"/>
            <a:ext cx="4381500" cy="1041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13100" y="1206500"/>
            <a:ext cx="3238500" cy="2247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0200" y="7175500"/>
            <a:ext cx="3860800" cy="673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5400" y="4140200"/>
            <a:ext cx="2705100" cy="31877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65700" y="4902200"/>
            <a:ext cx="3086100" cy="1739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54500" y="7112000"/>
            <a:ext cx="3771900" cy="673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993900" y="5295900"/>
            <a:ext cx="10375900" cy="1638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97000" y="723900"/>
            <a:ext cx="2743200" cy="647700"/>
          </a:xfrm>
          <a:prstGeom prst="rect">
            <a:avLst/>
          </a:prstGeom>
        </p:spPr>
      </p:pic>
      <p:sp>
        <p:nvSpPr>
          <p:cNvPr id="37" name="AutoShape 2" descr="도커(1): docker에 대하여">
            <a:extLst>
              <a:ext uri="{FF2B5EF4-FFF2-40B4-BE49-F238E27FC236}">
                <a16:creationId xmlns:a16="http://schemas.microsoft.com/office/drawing/2014/main" id="{03FE532F-0E2C-259F-7459-8EF8738451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AutoShape 4" descr="도커(1): docker에 대하여">
            <a:extLst>
              <a:ext uri="{FF2B5EF4-FFF2-40B4-BE49-F238E27FC236}">
                <a16:creationId xmlns:a16="http://schemas.microsoft.com/office/drawing/2014/main" id="{FDFD499A-9740-6A3A-CA5E-B1A34DF34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AutoShape 6" descr="도커(1): docker에 대하여">
            <a:extLst>
              <a:ext uri="{FF2B5EF4-FFF2-40B4-BE49-F238E27FC236}">
                <a16:creationId xmlns:a16="http://schemas.microsoft.com/office/drawing/2014/main" id="{71B04DCC-A235-4362-14CA-9723C31F3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873AB8B-FD22-1F2D-52E5-2213D2974ADD}"/>
              </a:ext>
            </a:extLst>
          </p:cNvPr>
          <p:cNvGrpSpPr/>
          <p:nvPr/>
        </p:nvGrpSpPr>
        <p:grpSpPr>
          <a:xfrm>
            <a:off x="11036300" y="1435100"/>
            <a:ext cx="5803900" cy="806450"/>
            <a:chOff x="11036300" y="1435100"/>
            <a:chExt cx="5803900" cy="806450"/>
          </a:xfrm>
        </p:grpSpPr>
        <p:sp>
          <p:nvSpPr>
            <p:cNvPr id="36" name="모서리가 둥근 사각형 설명선[R] 35">
              <a:extLst>
                <a:ext uri="{FF2B5EF4-FFF2-40B4-BE49-F238E27FC236}">
                  <a16:creationId xmlns:a16="http://schemas.microsoft.com/office/drawing/2014/main" id="{0441D4B0-E8B6-1D56-BDA7-4A5D62AA9BAC}"/>
                </a:ext>
              </a:extLst>
            </p:cNvPr>
            <p:cNvSpPr/>
            <p:nvPr/>
          </p:nvSpPr>
          <p:spPr>
            <a:xfrm>
              <a:off x="11036300" y="1435100"/>
              <a:ext cx="4292600" cy="806450"/>
            </a:xfrm>
            <a:prstGeom prst="wedgeRoundRectCallout">
              <a:avLst>
                <a:gd name="adj1" fmla="val 56707"/>
                <a:gd name="adj2" fmla="val 9013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dirty="0">
                  <a:solidFill>
                    <a:schemeClr val="tx2">
                      <a:lumMod val="75000"/>
                    </a:schemeClr>
                  </a:solidFill>
                </a:rPr>
                <a:t>이미지를 실행하면 컨테이너</a:t>
              </a:r>
            </a:p>
          </p:txBody>
        </p:sp>
        <p:pic>
          <p:nvPicPr>
            <p:cNvPr id="3080" name="Picture 8" descr="초보를 위한 도커 안내서 - 도커란 무엇인가?">
              <a:extLst>
                <a:ext uri="{FF2B5EF4-FFF2-40B4-BE49-F238E27FC236}">
                  <a16:creationId xmlns:a16="http://schemas.microsoft.com/office/drawing/2014/main" id="{60726DA7-7B2F-477D-DBEF-A5604A4A9D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75" t="14426" r="10875" b="36414"/>
            <a:stretch/>
          </p:blipFill>
          <p:spPr bwMode="auto">
            <a:xfrm>
              <a:off x="15773400" y="1474489"/>
              <a:ext cx="1066800" cy="690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0100" y="5295900"/>
            <a:ext cx="10477500" cy="1638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900" y="3797300"/>
            <a:ext cx="8737600" cy="130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464800" y="4432300"/>
            <a:ext cx="546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1155700"/>
            <a:ext cx="18034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0800" y="4127500"/>
            <a:ext cx="9271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6300" y="4191000"/>
            <a:ext cx="5092700" cy="673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3378200"/>
            <a:ext cx="7086600" cy="525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7700" y="1155700"/>
            <a:ext cx="3771900" cy="1511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7600" y="4140200"/>
            <a:ext cx="2705100" cy="3187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0600" y="4902200"/>
            <a:ext cx="3086100" cy="1739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400" y="7112000"/>
            <a:ext cx="3771900" cy="673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900" y="5384800"/>
            <a:ext cx="8737600" cy="1308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464800" y="6007100"/>
            <a:ext cx="5461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15400" y="5626100"/>
            <a:ext cx="965200" cy="914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60100" y="5588000"/>
            <a:ext cx="64262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0900" y="6985000"/>
            <a:ext cx="8801100" cy="1308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464800" y="7594600"/>
            <a:ext cx="546100" cy="12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83200" y="4089400"/>
            <a:ext cx="2387600" cy="12700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19700" y="5854700"/>
            <a:ext cx="2387600" cy="1460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28100" y="7226300"/>
            <a:ext cx="965200" cy="914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49000" y="7353300"/>
            <a:ext cx="4597400" cy="673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99000" y="7200900"/>
            <a:ext cx="3200400" cy="673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97400" y="5334000"/>
            <a:ext cx="3314700" cy="673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097000" y="723900"/>
            <a:ext cx="2743200" cy="64770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3D04AD3-4955-772A-820D-40E6E4474C53}"/>
              </a:ext>
            </a:extLst>
          </p:cNvPr>
          <p:cNvGrpSpPr/>
          <p:nvPr/>
        </p:nvGrpSpPr>
        <p:grpSpPr>
          <a:xfrm>
            <a:off x="11036300" y="1435100"/>
            <a:ext cx="5803900" cy="806450"/>
            <a:chOff x="11036300" y="1435100"/>
            <a:chExt cx="5803900" cy="806450"/>
          </a:xfrm>
        </p:grpSpPr>
        <p:sp>
          <p:nvSpPr>
            <p:cNvPr id="39" name="모서리가 둥근 사각형 설명선[R] 38">
              <a:extLst>
                <a:ext uri="{FF2B5EF4-FFF2-40B4-BE49-F238E27FC236}">
                  <a16:creationId xmlns:a16="http://schemas.microsoft.com/office/drawing/2014/main" id="{5E64C940-9719-EB4C-F731-FF58E689786B}"/>
                </a:ext>
              </a:extLst>
            </p:cNvPr>
            <p:cNvSpPr/>
            <p:nvPr/>
          </p:nvSpPr>
          <p:spPr>
            <a:xfrm>
              <a:off x="11036300" y="1435100"/>
              <a:ext cx="4292600" cy="806450"/>
            </a:xfrm>
            <a:prstGeom prst="wedgeRoundRectCallout">
              <a:avLst>
                <a:gd name="adj1" fmla="val 56707"/>
                <a:gd name="adj2" fmla="val 9013"/>
                <a:gd name="adj3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400" dirty="0">
                  <a:solidFill>
                    <a:schemeClr val="tx2">
                      <a:lumMod val="75000"/>
                    </a:schemeClr>
                  </a:solidFill>
                </a:rPr>
                <a:t>이미지를 실행하면 컨테이너</a:t>
              </a:r>
            </a:p>
          </p:txBody>
        </p:sp>
        <p:pic>
          <p:nvPicPr>
            <p:cNvPr id="40" name="Picture 8" descr="초보를 위한 도커 안내서 - 도커란 무엇인가?">
              <a:extLst>
                <a:ext uri="{FF2B5EF4-FFF2-40B4-BE49-F238E27FC236}">
                  <a16:creationId xmlns:a16="http://schemas.microsoft.com/office/drawing/2014/main" id="{AAD13837-EEAC-2816-3CE2-3D877CA614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75" t="14426" r="10875" b="36414"/>
            <a:stretch/>
          </p:blipFill>
          <p:spPr bwMode="auto">
            <a:xfrm>
              <a:off x="15773400" y="1474489"/>
              <a:ext cx="1066800" cy="690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900" y="3797300"/>
            <a:ext cx="8737600" cy="130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464800" y="4432300"/>
            <a:ext cx="546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155700"/>
            <a:ext cx="1778000" cy="135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4038600"/>
            <a:ext cx="9525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6300" y="4191000"/>
            <a:ext cx="4318000" cy="67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7700" y="1155700"/>
            <a:ext cx="2794000" cy="151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900" y="5384800"/>
            <a:ext cx="8737600" cy="1308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464800" y="6007100"/>
            <a:ext cx="5461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400" y="5638800"/>
            <a:ext cx="1257300" cy="914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6300" y="5765800"/>
            <a:ext cx="5041900" cy="673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5700" y="3162300"/>
            <a:ext cx="6451600" cy="5753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97000" y="723900"/>
            <a:ext cx="2743200" cy="647700"/>
          </a:xfrm>
          <a:prstGeom prst="rect">
            <a:avLst/>
          </a:prstGeom>
        </p:spPr>
      </p:pic>
      <p:sp>
        <p:nvSpPr>
          <p:cNvPr id="22" name="모서리가 둥근 사각형 설명선[R] 21">
            <a:extLst>
              <a:ext uri="{FF2B5EF4-FFF2-40B4-BE49-F238E27FC236}">
                <a16:creationId xmlns:a16="http://schemas.microsoft.com/office/drawing/2014/main" id="{B69EF1D9-BF2D-8D29-BFC8-79F2D75A87D1}"/>
              </a:ext>
            </a:extLst>
          </p:cNvPr>
          <p:cNvSpPr/>
          <p:nvPr/>
        </p:nvSpPr>
        <p:spPr>
          <a:xfrm>
            <a:off x="7086600" y="1435100"/>
            <a:ext cx="82423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 err="1">
                <a:solidFill>
                  <a:schemeClr val="tx2">
                    <a:lumMod val="75000"/>
                  </a:schemeClr>
                </a:solidFill>
              </a:rPr>
              <a:t>도커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 엔진 위에서는 </a:t>
            </a:r>
            <a:r>
              <a:rPr kumimoji="1" lang="en-US" altLang="ko-KR" sz="2400" dirty="0">
                <a:solidFill>
                  <a:schemeClr val="tx2">
                    <a:lumMod val="75000"/>
                  </a:schemeClr>
                </a:solidFill>
              </a:rPr>
              <a:t>HOST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kumimoji="1" lang="en-US" altLang="ko-KR" sz="2400" dirty="0">
                <a:solidFill>
                  <a:schemeClr val="tx2">
                    <a:lumMod val="75000"/>
                  </a:schemeClr>
                </a:solidFill>
              </a:rPr>
              <a:t>OS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로 </a:t>
            </a:r>
            <a:r>
              <a:rPr kumimoji="1" lang="ko-KR" altLang="en-US" sz="2400" dirty="0" err="1">
                <a:solidFill>
                  <a:schemeClr val="tx2">
                    <a:lumMod val="75000"/>
                  </a:schemeClr>
                </a:solidFill>
              </a:rPr>
              <a:t>부터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 자유로운 컴퓨팅 환경</a:t>
            </a:r>
          </a:p>
        </p:txBody>
      </p:sp>
      <p:pic>
        <p:nvPicPr>
          <p:cNvPr id="23" name="Picture 8" descr="초보를 위한 도커 안내서 - 도커란 무엇인가?">
            <a:extLst>
              <a:ext uri="{FF2B5EF4-FFF2-40B4-BE49-F238E27FC236}">
                <a16:creationId xmlns:a16="http://schemas.microsoft.com/office/drawing/2014/main" id="{0E77D957-B7FB-B995-23AD-BEE616E6B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5" t="14426" r="10875" b="36414"/>
          <a:stretch/>
        </p:blipFill>
        <p:spPr bwMode="auto">
          <a:xfrm>
            <a:off x="15773400" y="1474489"/>
            <a:ext cx="1066800" cy="6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3289300"/>
            <a:ext cx="7378700" cy="525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111500"/>
            <a:ext cx="4508500" cy="673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200" y="6718300"/>
            <a:ext cx="6489700" cy="198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300" y="3200400"/>
            <a:ext cx="30734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700" y="3289300"/>
            <a:ext cx="7378700" cy="525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00" y="3111500"/>
            <a:ext cx="4508500" cy="673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8000" y="3886200"/>
            <a:ext cx="2514600" cy="251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0" y="3924300"/>
            <a:ext cx="2616200" cy="261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7600" y="6718300"/>
            <a:ext cx="6489700" cy="179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7300" y="3073400"/>
            <a:ext cx="1333500" cy="850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75000" y="1231900"/>
            <a:ext cx="2768600" cy="1498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5400" y="1155700"/>
            <a:ext cx="1803400" cy="1358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97000" y="723900"/>
            <a:ext cx="2743200" cy="647700"/>
          </a:xfrm>
          <a:prstGeom prst="rect">
            <a:avLst/>
          </a:prstGeom>
        </p:spPr>
      </p:pic>
      <p:sp>
        <p:nvSpPr>
          <p:cNvPr id="21" name="모서리가 둥근 사각형 설명선[R] 20">
            <a:extLst>
              <a:ext uri="{FF2B5EF4-FFF2-40B4-BE49-F238E27FC236}">
                <a16:creationId xmlns:a16="http://schemas.microsoft.com/office/drawing/2014/main" id="{43EDD5C4-8F7E-8DE2-04E9-C0FF71F64009}"/>
              </a:ext>
            </a:extLst>
          </p:cNvPr>
          <p:cNvSpPr/>
          <p:nvPr/>
        </p:nvSpPr>
        <p:spPr>
          <a:xfrm>
            <a:off x="7467600" y="1435100"/>
            <a:ext cx="78613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가상머신 보다 가벼워지고 성능 손실이 없앤 컨테이너</a:t>
            </a:r>
          </a:p>
        </p:txBody>
      </p:sp>
      <p:pic>
        <p:nvPicPr>
          <p:cNvPr id="22" name="Picture 8" descr="초보를 위한 도커 안내서 - 도커란 무엇인가?">
            <a:extLst>
              <a:ext uri="{FF2B5EF4-FFF2-40B4-BE49-F238E27FC236}">
                <a16:creationId xmlns:a16="http://schemas.microsoft.com/office/drawing/2014/main" id="{46FCE655-85DD-766F-2641-BC8251699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5" t="14426" r="10875" b="36414"/>
          <a:stretch/>
        </p:blipFill>
        <p:spPr bwMode="auto">
          <a:xfrm>
            <a:off x="15773400" y="1474489"/>
            <a:ext cx="1066800" cy="6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3009900"/>
            <a:ext cx="16383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6769100"/>
            <a:ext cx="155956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00" y="3098800"/>
            <a:ext cx="19812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7429500"/>
            <a:ext cx="558800" cy="54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7366000"/>
            <a:ext cx="8013700" cy="85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4699000"/>
            <a:ext cx="96266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3517900"/>
            <a:ext cx="9093200" cy="485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1155700"/>
            <a:ext cx="1778000" cy="135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1155700"/>
            <a:ext cx="5753100" cy="151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" y="3302000"/>
            <a:ext cx="4495800" cy="527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4902200"/>
            <a:ext cx="4902200" cy="85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3200" y="6451600"/>
            <a:ext cx="4254500" cy="1435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8000" y="6007100"/>
            <a:ext cx="34925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63900" y="3657600"/>
            <a:ext cx="5461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3400" y="5308600"/>
            <a:ext cx="2946400" cy="74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09700" y="723900"/>
            <a:ext cx="27178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0" y="1155700"/>
            <a:ext cx="5880100" cy="1511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3365500"/>
            <a:ext cx="15633700" cy="298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0100" y="3187700"/>
            <a:ext cx="34290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900" y="6832600"/>
            <a:ext cx="4826000" cy="171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0" y="6832600"/>
            <a:ext cx="4826000" cy="171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3100" y="6832600"/>
            <a:ext cx="4826000" cy="171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800" y="6845300"/>
            <a:ext cx="3949700" cy="161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4500" y="7823200"/>
            <a:ext cx="1016000" cy="596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3600" y="7861300"/>
            <a:ext cx="1003300" cy="55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8800" y="6845300"/>
            <a:ext cx="3251200" cy="1612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61200" y="7823200"/>
            <a:ext cx="8128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3000" y="7861300"/>
            <a:ext cx="1282700" cy="558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31700" y="6692900"/>
            <a:ext cx="4508500" cy="177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58700" y="7861300"/>
            <a:ext cx="1612900" cy="558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54100" y="3251200"/>
            <a:ext cx="2768600" cy="584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95400" y="1155700"/>
            <a:ext cx="1778000" cy="1358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109700" y="723900"/>
            <a:ext cx="27178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" y="3390900"/>
            <a:ext cx="74549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" y="4749800"/>
            <a:ext cx="74549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" y="6121400"/>
            <a:ext cx="74549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" y="7493000"/>
            <a:ext cx="74549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3390900"/>
            <a:ext cx="1422400" cy="102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0" y="3810000"/>
            <a:ext cx="2895600" cy="77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4749800"/>
            <a:ext cx="14097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1500" y="5168900"/>
            <a:ext cx="2463800" cy="77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6121400"/>
            <a:ext cx="14097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1500" y="6540500"/>
            <a:ext cx="2438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7493000"/>
            <a:ext cx="1409700" cy="102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11500" y="7899400"/>
            <a:ext cx="3022600" cy="774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87700" y="1054100"/>
            <a:ext cx="1727200" cy="1612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3390900"/>
            <a:ext cx="7454900" cy="1168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4749800"/>
            <a:ext cx="7454900" cy="1168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6121400"/>
            <a:ext cx="7454900" cy="1168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45600" y="3390900"/>
            <a:ext cx="1409700" cy="1016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85500" y="3810000"/>
            <a:ext cx="2997200" cy="774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45600" y="4749800"/>
            <a:ext cx="1409700" cy="1028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85500" y="5168900"/>
            <a:ext cx="3886200" cy="774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32900" y="6121400"/>
            <a:ext cx="1422400" cy="1028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85500" y="6540500"/>
            <a:ext cx="3911600" cy="774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449300" y="723900"/>
            <a:ext cx="3860800" cy="647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0" y="7493000"/>
            <a:ext cx="7454900" cy="1168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96400" y="7518400"/>
            <a:ext cx="1295400" cy="965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972800" y="7912100"/>
            <a:ext cx="35433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3302000"/>
            <a:ext cx="103378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4673600"/>
            <a:ext cx="103378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6045200"/>
            <a:ext cx="103378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7416800"/>
            <a:ext cx="103378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302000"/>
            <a:ext cx="4495800" cy="527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902200"/>
            <a:ext cx="4902200" cy="85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6070600"/>
            <a:ext cx="4318000" cy="2197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6007100"/>
            <a:ext cx="34925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3900" y="3657600"/>
            <a:ext cx="5461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3500" y="3302000"/>
            <a:ext cx="1422400" cy="102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8800" y="3619500"/>
            <a:ext cx="1460500" cy="1003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09200" y="3759200"/>
            <a:ext cx="2413000" cy="67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4673600"/>
            <a:ext cx="14097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78800" y="5054600"/>
            <a:ext cx="2032000" cy="850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96500" y="5118100"/>
            <a:ext cx="3886200" cy="673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6032500"/>
            <a:ext cx="1409700" cy="102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78800" y="6337300"/>
            <a:ext cx="1333500" cy="1003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09200" y="6489700"/>
            <a:ext cx="4140200" cy="673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7404100"/>
            <a:ext cx="1409700" cy="1028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78800" y="7696200"/>
            <a:ext cx="1803400" cy="939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09200" y="7848600"/>
            <a:ext cx="3365500" cy="673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62300" y="1155700"/>
            <a:ext cx="4724400" cy="1511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03400" y="5308600"/>
            <a:ext cx="2946400" cy="749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95400" y="1155700"/>
            <a:ext cx="1778000" cy="1358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109700" y="723900"/>
            <a:ext cx="2717800" cy="647700"/>
          </a:xfrm>
          <a:prstGeom prst="rect">
            <a:avLst/>
          </a:prstGeom>
        </p:spPr>
      </p:pic>
      <p:sp>
        <p:nvSpPr>
          <p:cNvPr id="32" name="모서리가 둥근 사각형 설명선[R] 31">
            <a:extLst>
              <a:ext uri="{FF2B5EF4-FFF2-40B4-BE49-F238E27FC236}">
                <a16:creationId xmlns:a16="http://schemas.microsoft.com/office/drawing/2014/main" id="{045B4138-81CF-15A9-9DCD-F76B1C0BCD07}"/>
              </a:ext>
            </a:extLst>
          </p:cNvPr>
          <p:cNvSpPr/>
          <p:nvPr/>
        </p:nvSpPr>
        <p:spPr>
          <a:xfrm>
            <a:off x="8458200" y="1435100"/>
            <a:ext cx="68707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이미지를 만들고 이미지를 실행하는 것이 핵심</a:t>
            </a:r>
          </a:p>
        </p:txBody>
      </p:sp>
      <p:pic>
        <p:nvPicPr>
          <p:cNvPr id="33" name="Picture 8" descr="초보를 위한 도커 안내서 - 도커란 무엇인가?">
            <a:extLst>
              <a:ext uri="{FF2B5EF4-FFF2-40B4-BE49-F238E27FC236}">
                <a16:creationId xmlns:a16="http://schemas.microsoft.com/office/drawing/2014/main" id="{A9FFCCA7-D1AE-E96B-2749-C00F675B6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5" t="14426" r="10875" b="36414"/>
          <a:stretch/>
        </p:blipFill>
        <p:spPr bwMode="auto">
          <a:xfrm>
            <a:off x="15773400" y="1474489"/>
            <a:ext cx="1066800" cy="6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3302000"/>
            <a:ext cx="103378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365500"/>
            <a:ext cx="4457700" cy="518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0" y="5105400"/>
            <a:ext cx="1409700" cy="609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4500" y="4457700"/>
            <a:ext cx="10248900" cy="422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4470400"/>
            <a:ext cx="14097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3500" y="3302000"/>
            <a:ext cx="14224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800" y="3619500"/>
            <a:ext cx="1460500" cy="100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9200" y="3759200"/>
            <a:ext cx="24130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2300" y="1155700"/>
            <a:ext cx="5791200" cy="1498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7300" y="1155700"/>
            <a:ext cx="1752600" cy="135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09700" y="723900"/>
            <a:ext cx="2717800" cy="647700"/>
          </a:xfrm>
          <a:prstGeom prst="rect">
            <a:avLst/>
          </a:prstGeom>
        </p:spPr>
      </p:pic>
      <p:sp>
        <p:nvSpPr>
          <p:cNvPr id="23" name="모서리가 둥근 사각형 설명선[R] 22">
            <a:extLst>
              <a:ext uri="{FF2B5EF4-FFF2-40B4-BE49-F238E27FC236}">
                <a16:creationId xmlns:a16="http://schemas.microsoft.com/office/drawing/2014/main" id="{C38A2634-FD55-13F4-F4F2-0CEDBCA9F321}"/>
              </a:ext>
            </a:extLst>
          </p:cNvPr>
          <p:cNvSpPr/>
          <p:nvPr/>
        </p:nvSpPr>
        <p:spPr>
          <a:xfrm>
            <a:off x="11506200" y="1435100"/>
            <a:ext cx="38227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프로젝트는 소스코드</a:t>
            </a:r>
          </a:p>
        </p:txBody>
      </p:sp>
      <p:pic>
        <p:nvPicPr>
          <p:cNvPr id="24" name="Picture 8" descr="초보를 위한 도커 안내서 - 도커란 무엇인가?">
            <a:extLst>
              <a:ext uri="{FF2B5EF4-FFF2-40B4-BE49-F238E27FC236}">
                <a16:creationId xmlns:a16="http://schemas.microsoft.com/office/drawing/2014/main" id="{1282D436-81F6-CD58-817A-7AB43F5A6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5" t="14426" r="10875" b="36414"/>
          <a:stretch/>
        </p:blipFill>
        <p:spPr bwMode="auto">
          <a:xfrm>
            <a:off x="15773400" y="1474489"/>
            <a:ext cx="1066800" cy="6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768600"/>
            <a:ext cx="15722600" cy="619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300" y="1155700"/>
            <a:ext cx="5791200" cy="149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155700"/>
            <a:ext cx="1778000" cy="135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9700" y="723900"/>
            <a:ext cx="2717800" cy="647700"/>
          </a:xfrm>
          <a:prstGeom prst="rect">
            <a:avLst/>
          </a:prstGeom>
        </p:spPr>
      </p:pic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0FE9197E-7CB1-DB6C-B2C3-DAD7E97FE7B4}"/>
              </a:ext>
            </a:extLst>
          </p:cNvPr>
          <p:cNvSpPr/>
          <p:nvPr/>
        </p:nvSpPr>
        <p:spPr>
          <a:xfrm>
            <a:off x="10833100" y="1435100"/>
            <a:ext cx="44958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이미지를 만들기 위한 작업</a:t>
            </a:r>
          </a:p>
        </p:txBody>
      </p:sp>
      <p:pic>
        <p:nvPicPr>
          <p:cNvPr id="12" name="Picture 8" descr="초보를 위한 도커 안내서 - 도커란 무엇인가?">
            <a:extLst>
              <a:ext uri="{FF2B5EF4-FFF2-40B4-BE49-F238E27FC236}">
                <a16:creationId xmlns:a16="http://schemas.microsoft.com/office/drawing/2014/main" id="{BFE3DF9E-7B8E-7787-E10A-8E0A1433A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5" t="14426" r="10875" b="36414"/>
          <a:stretch/>
        </p:blipFill>
        <p:spPr bwMode="auto">
          <a:xfrm>
            <a:off x="15773400" y="1474489"/>
            <a:ext cx="1066800" cy="6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3302000"/>
            <a:ext cx="103378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365500"/>
            <a:ext cx="4457700" cy="518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5854700"/>
            <a:ext cx="1409700" cy="609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5300" y="6223000"/>
            <a:ext cx="10147300" cy="3721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3700" y="4406900"/>
            <a:ext cx="5245100" cy="1905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8300" y="4406900"/>
            <a:ext cx="5257800" cy="190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400" y="1155700"/>
            <a:ext cx="1765300" cy="135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302000"/>
            <a:ext cx="1409700" cy="1028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800" y="3619500"/>
            <a:ext cx="1333500" cy="1003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09200" y="3759200"/>
            <a:ext cx="4140200" cy="673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62300" y="1155700"/>
            <a:ext cx="4267200" cy="149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109700" y="723900"/>
            <a:ext cx="2717800" cy="647700"/>
          </a:xfrm>
          <a:prstGeom prst="rect">
            <a:avLst/>
          </a:prstGeom>
        </p:spPr>
      </p:pic>
      <p:sp>
        <p:nvSpPr>
          <p:cNvPr id="22" name="모서리가 둥근 사각형 설명선[R] 21">
            <a:extLst>
              <a:ext uri="{FF2B5EF4-FFF2-40B4-BE49-F238E27FC236}">
                <a16:creationId xmlns:a16="http://schemas.microsoft.com/office/drawing/2014/main" id="{E8ADDB98-15E6-9697-9CDA-BD2024262DAA}"/>
              </a:ext>
            </a:extLst>
          </p:cNvPr>
          <p:cNvSpPr/>
          <p:nvPr/>
        </p:nvSpPr>
        <p:spPr>
          <a:xfrm>
            <a:off x="10109200" y="1435100"/>
            <a:ext cx="52197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생성된 이미지는 </a:t>
            </a:r>
            <a:r>
              <a:rPr kumimoji="1" lang="ko-KR" altLang="en-US" sz="2400" dirty="0" err="1">
                <a:solidFill>
                  <a:schemeClr val="tx2">
                    <a:lumMod val="75000"/>
                  </a:schemeClr>
                </a:solidFill>
              </a:rPr>
              <a:t>도커가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 생성</a:t>
            </a:r>
            <a:r>
              <a:rPr kumimoji="1" lang="en-US" altLang="ko-KR" sz="2400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 관리</a:t>
            </a:r>
          </a:p>
        </p:txBody>
      </p:sp>
      <p:pic>
        <p:nvPicPr>
          <p:cNvPr id="23" name="Picture 8" descr="초보를 위한 도커 안내서 - 도커란 무엇인가?">
            <a:extLst>
              <a:ext uri="{FF2B5EF4-FFF2-40B4-BE49-F238E27FC236}">
                <a16:creationId xmlns:a16="http://schemas.microsoft.com/office/drawing/2014/main" id="{A054CFDB-0526-3BE2-0374-D9D496FE6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5" t="14426" r="10875" b="36414"/>
          <a:stretch/>
        </p:blipFill>
        <p:spPr bwMode="auto">
          <a:xfrm>
            <a:off x="15773400" y="1474489"/>
            <a:ext cx="1066800" cy="6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3302000"/>
            <a:ext cx="103378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3365500"/>
            <a:ext cx="4457700" cy="518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7137400"/>
            <a:ext cx="1409700" cy="609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0" y="4775200"/>
            <a:ext cx="10401300" cy="3022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1155700"/>
            <a:ext cx="1778000" cy="135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302000"/>
            <a:ext cx="14097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8800" y="3619500"/>
            <a:ext cx="1803400" cy="93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9200" y="3759200"/>
            <a:ext cx="33655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62300" y="1155700"/>
            <a:ext cx="5041900" cy="1498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09700" y="723900"/>
            <a:ext cx="2717800" cy="647700"/>
          </a:xfrm>
          <a:prstGeom prst="rect">
            <a:avLst/>
          </a:prstGeom>
        </p:spPr>
      </p:pic>
      <p:sp>
        <p:nvSpPr>
          <p:cNvPr id="20" name="모서리가 둥근 사각형 설명선[R] 19">
            <a:extLst>
              <a:ext uri="{FF2B5EF4-FFF2-40B4-BE49-F238E27FC236}">
                <a16:creationId xmlns:a16="http://schemas.microsoft.com/office/drawing/2014/main" id="{B6529F0C-CFDD-3360-D419-35E413A75684}"/>
              </a:ext>
            </a:extLst>
          </p:cNvPr>
          <p:cNvSpPr/>
          <p:nvPr/>
        </p:nvSpPr>
        <p:spPr>
          <a:xfrm>
            <a:off x="8293100" y="1435100"/>
            <a:ext cx="70358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클라이언트가 서버에 요청을 보내고 응답을 출력</a:t>
            </a:r>
          </a:p>
        </p:txBody>
      </p:sp>
      <p:pic>
        <p:nvPicPr>
          <p:cNvPr id="21" name="Picture 8" descr="초보를 위한 도커 안내서 - 도커란 무엇인가?">
            <a:extLst>
              <a:ext uri="{FF2B5EF4-FFF2-40B4-BE49-F238E27FC236}">
                <a16:creationId xmlns:a16="http://schemas.microsoft.com/office/drawing/2014/main" id="{96A59F37-F366-298E-8E3A-88479714E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5" t="14426" r="10875" b="36414"/>
          <a:stretch/>
        </p:blipFill>
        <p:spPr bwMode="auto">
          <a:xfrm>
            <a:off x="15773400" y="1474489"/>
            <a:ext cx="1066800" cy="6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0" y="2781300"/>
            <a:ext cx="12115800" cy="631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1155700"/>
            <a:ext cx="1778000" cy="135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1155700"/>
            <a:ext cx="48006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9700" y="723900"/>
            <a:ext cx="2717800" cy="647700"/>
          </a:xfrm>
          <a:prstGeom prst="rect">
            <a:avLst/>
          </a:prstGeom>
        </p:spPr>
      </p:pic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1E6A6236-29DF-5D5F-A67E-E81E50F928ED}"/>
              </a:ext>
            </a:extLst>
          </p:cNvPr>
          <p:cNvSpPr/>
          <p:nvPr/>
        </p:nvSpPr>
        <p:spPr>
          <a:xfrm>
            <a:off x="9753600" y="1435100"/>
            <a:ext cx="55753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2">
                    <a:lumMod val="75000"/>
                  </a:schemeClr>
                </a:solidFill>
              </a:rPr>
              <a:t>IP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는 </a:t>
            </a:r>
            <a:r>
              <a:rPr kumimoji="1" lang="en-US" altLang="ko-KR" sz="2400" dirty="0">
                <a:solidFill>
                  <a:schemeClr val="tx2">
                    <a:lumMod val="75000"/>
                  </a:schemeClr>
                </a:solidFill>
              </a:rPr>
              <a:t>HOST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 주소 </a:t>
            </a:r>
            <a:r>
              <a:rPr kumimoji="1" lang="en-US" altLang="ko-KR" sz="2400" dirty="0">
                <a:solidFill>
                  <a:schemeClr val="tx2">
                    <a:lumMod val="75000"/>
                  </a:schemeClr>
                </a:solidFill>
              </a:rPr>
              <a:t>PORT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는 프로세스 주소</a:t>
            </a:r>
          </a:p>
        </p:txBody>
      </p:sp>
      <p:pic>
        <p:nvPicPr>
          <p:cNvPr id="12" name="Picture 8" descr="초보를 위한 도커 안내서 - 도커란 무엇인가?">
            <a:extLst>
              <a:ext uri="{FF2B5EF4-FFF2-40B4-BE49-F238E27FC236}">
                <a16:creationId xmlns:a16="http://schemas.microsoft.com/office/drawing/2014/main" id="{19FE46B8-8A29-7761-1CC7-A51A76F39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5" t="14426" r="10875" b="36414"/>
          <a:stretch/>
        </p:blipFill>
        <p:spPr bwMode="auto">
          <a:xfrm>
            <a:off x="15773400" y="1474489"/>
            <a:ext cx="1066800" cy="6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3009900"/>
            <a:ext cx="16383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6769100"/>
            <a:ext cx="155956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7429500"/>
            <a:ext cx="558800" cy="54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700" y="3098800"/>
            <a:ext cx="1981200" cy="177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600" y="4699000"/>
            <a:ext cx="91186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7366000"/>
            <a:ext cx="11684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1155700"/>
            <a:ext cx="1739900" cy="135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9100" y="3632200"/>
            <a:ext cx="1054100" cy="106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9100" y="3632200"/>
            <a:ext cx="1054100" cy="106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4051300"/>
            <a:ext cx="3886200" cy="387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5511800"/>
            <a:ext cx="28067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2800" y="5994400"/>
            <a:ext cx="25908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4800" y="3721100"/>
            <a:ext cx="10337800" cy="1168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4800" y="5092700"/>
            <a:ext cx="10337800" cy="116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54800" y="6464300"/>
            <a:ext cx="10337800" cy="116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3500" y="3721100"/>
            <a:ext cx="1422400" cy="1028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27300" y="4064000"/>
            <a:ext cx="14770100" cy="914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5092700"/>
            <a:ext cx="1409700" cy="1028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5100" y="5486400"/>
            <a:ext cx="14630400" cy="850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6451600"/>
            <a:ext cx="14097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22600" y="6845300"/>
            <a:ext cx="14300200" cy="850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6400800"/>
            <a:ext cx="1054100" cy="1066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800" y="6400800"/>
            <a:ext cx="1054100" cy="1066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14900" y="6692900"/>
            <a:ext cx="482600" cy="482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74800" y="6680200"/>
            <a:ext cx="520700" cy="520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51200" y="3886200"/>
            <a:ext cx="495300" cy="558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62300" y="1155700"/>
            <a:ext cx="5918200" cy="151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54100" y="736600"/>
            <a:ext cx="3505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3098800"/>
            <a:ext cx="6184900" cy="589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1143000"/>
            <a:ext cx="17272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700" y="1054100"/>
            <a:ext cx="2641600" cy="162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54100" y="736600"/>
            <a:ext cx="3505200" cy="64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0900" y="3797300"/>
            <a:ext cx="8737600" cy="1308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0464800" y="4432300"/>
            <a:ext cx="5461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5400" y="4051300"/>
            <a:ext cx="952500" cy="901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36300" y="4216400"/>
            <a:ext cx="40767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0900" y="5384800"/>
            <a:ext cx="8737600" cy="1308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0464800" y="6007100"/>
            <a:ext cx="5461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5400" y="5613400"/>
            <a:ext cx="990600" cy="91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36300" y="5765800"/>
            <a:ext cx="3378200" cy="673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70900" y="6985000"/>
            <a:ext cx="8801100" cy="1308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0464800" y="7594600"/>
            <a:ext cx="5461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28100" y="7162800"/>
            <a:ext cx="939800" cy="914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6300" y="7353300"/>
            <a:ext cx="3162300" cy="673100"/>
          </a:xfrm>
          <a:prstGeom prst="rect">
            <a:avLst/>
          </a:prstGeom>
        </p:spPr>
      </p:pic>
      <p:sp>
        <p:nvSpPr>
          <p:cNvPr id="26" name="모서리가 둥근 사각형 설명선[R] 25">
            <a:extLst>
              <a:ext uri="{FF2B5EF4-FFF2-40B4-BE49-F238E27FC236}">
                <a16:creationId xmlns:a16="http://schemas.microsoft.com/office/drawing/2014/main" id="{C7992494-56AC-5AE1-1E8E-BA95F34B56F7}"/>
              </a:ext>
            </a:extLst>
          </p:cNvPr>
          <p:cNvSpPr/>
          <p:nvPr/>
        </p:nvSpPr>
        <p:spPr>
          <a:xfrm>
            <a:off x="7086600" y="1435100"/>
            <a:ext cx="82423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클러스터는 </a:t>
            </a:r>
            <a:r>
              <a:rPr kumimoji="1" lang="ko-KR" altLang="en-US" sz="2400" dirty="0" err="1">
                <a:solidFill>
                  <a:schemeClr val="tx2">
                    <a:lumMod val="75000"/>
                  </a:schemeClr>
                </a:solidFill>
              </a:rPr>
              <a:t>쿠버네티스에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 참여하는 컴퓨터 집단</a:t>
            </a:r>
          </a:p>
        </p:txBody>
      </p:sp>
      <p:pic>
        <p:nvPicPr>
          <p:cNvPr id="28" name="Picture 2" descr="Kubernetes] 쿠버네티스(Kubernetes)란?">
            <a:extLst>
              <a:ext uri="{FF2B5EF4-FFF2-40B4-BE49-F238E27FC236}">
                <a16:creationId xmlns:a16="http://schemas.microsoft.com/office/drawing/2014/main" id="{25B8EDBC-8D43-8D3F-F328-E32A88847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4" r="32971" b="31011"/>
          <a:stretch/>
        </p:blipFill>
        <p:spPr bwMode="auto">
          <a:xfrm>
            <a:off x="15697200" y="1370039"/>
            <a:ext cx="924698" cy="87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1155700"/>
            <a:ext cx="3784600" cy="151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1104900"/>
            <a:ext cx="1282700" cy="135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54100" y="736600"/>
            <a:ext cx="3505200" cy="64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0" y="4737100"/>
            <a:ext cx="8737600" cy="1308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0299700" y="5384800"/>
            <a:ext cx="546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0300" y="5003800"/>
            <a:ext cx="952500" cy="90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71200" y="5156200"/>
            <a:ext cx="5029200" cy="67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0" y="6337300"/>
            <a:ext cx="8737600" cy="1308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0299700" y="6946900"/>
            <a:ext cx="5461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0900" y="3200400"/>
            <a:ext cx="4622800" cy="5689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0300" y="6553200"/>
            <a:ext cx="990600" cy="91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71200" y="6718300"/>
            <a:ext cx="2933700" cy="673100"/>
          </a:xfrm>
          <a:prstGeom prst="rect">
            <a:avLst/>
          </a:prstGeom>
        </p:spPr>
      </p:pic>
      <p:sp>
        <p:nvSpPr>
          <p:cNvPr id="21" name="모서리가 둥근 사각형 설명선[R] 20">
            <a:extLst>
              <a:ext uri="{FF2B5EF4-FFF2-40B4-BE49-F238E27FC236}">
                <a16:creationId xmlns:a16="http://schemas.microsoft.com/office/drawing/2014/main" id="{FAB061C6-D0C8-F391-F9FE-8DC42A0C64E3}"/>
              </a:ext>
            </a:extLst>
          </p:cNvPr>
          <p:cNvSpPr/>
          <p:nvPr/>
        </p:nvSpPr>
        <p:spPr>
          <a:xfrm>
            <a:off x="10579100" y="1435100"/>
            <a:ext cx="47498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관리자 역할을 하는 컴퓨터</a:t>
            </a:r>
          </a:p>
        </p:txBody>
      </p:sp>
      <p:pic>
        <p:nvPicPr>
          <p:cNvPr id="24" name="Picture 2" descr="Kubernetes] 쿠버네티스(Kubernetes)란?">
            <a:extLst>
              <a:ext uri="{FF2B5EF4-FFF2-40B4-BE49-F238E27FC236}">
                <a16:creationId xmlns:a16="http://schemas.microsoft.com/office/drawing/2014/main" id="{4B9A6A22-5BA0-8DA6-3BB4-30DFB010C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4" r="32971" b="31011"/>
          <a:stretch/>
        </p:blipFill>
        <p:spPr bwMode="auto">
          <a:xfrm>
            <a:off x="15697200" y="1370039"/>
            <a:ext cx="924698" cy="87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3009900"/>
            <a:ext cx="16383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6769100"/>
            <a:ext cx="155956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900" y="3086100"/>
            <a:ext cx="1993900" cy="180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6400" y="4711700"/>
            <a:ext cx="9093200" cy="154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7429500"/>
            <a:ext cx="5588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0300" y="7378700"/>
            <a:ext cx="124333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1155700"/>
            <a:ext cx="4673600" cy="151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1104900"/>
            <a:ext cx="1270000" cy="135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54100" y="736600"/>
            <a:ext cx="3505200" cy="64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0" y="4419600"/>
            <a:ext cx="8737600" cy="1308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0299700" y="5067300"/>
            <a:ext cx="5461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0300" y="4673600"/>
            <a:ext cx="952500" cy="901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71200" y="4838700"/>
            <a:ext cx="4457700" cy="67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5800" y="6019800"/>
            <a:ext cx="8737600" cy="1308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0299700" y="6629400"/>
            <a:ext cx="5461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0900" y="3035300"/>
            <a:ext cx="4953000" cy="5969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0300" y="6235700"/>
            <a:ext cx="990600" cy="91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71200" y="6400800"/>
            <a:ext cx="5118100" cy="6731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532D14-1427-8B72-88C5-C3D19E27886F}"/>
              </a:ext>
            </a:extLst>
          </p:cNvPr>
          <p:cNvSpPr/>
          <p:nvPr/>
        </p:nvSpPr>
        <p:spPr>
          <a:xfrm>
            <a:off x="5943600" y="1333500"/>
            <a:ext cx="1447800" cy="7874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사각형 설명선[R] 21">
            <a:extLst>
              <a:ext uri="{FF2B5EF4-FFF2-40B4-BE49-F238E27FC236}">
                <a16:creationId xmlns:a16="http://schemas.microsoft.com/office/drawing/2014/main" id="{1C066785-A2E6-46E8-992B-C3E550E00B8D}"/>
              </a:ext>
            </a:extLst>
          </p:cNvPr>
          <p:cNvSpPr/>
          <p:nvPr/>
        </p:nvSpPr>
        <p:spPr>
          <a:xfrm>
            <a:off x="11277600" y="1435100"/>
            <a:ext cx="40513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일하는 컴퓨터</a:t>
            </a:r>
          </a:p>
        </p:txBody>
      </p:sp>
      <p:pic>
        <p:nvPicPr>
          <p:cNvPr id="25" name="Picture 2" descr="Kubernetes] 쿠버네티스(Kubernetes)란?">
            <a:extLst>
              <a:ext uri="{FF2B5EF4-FFF2-40B4-BE49-F238E27FC236}">
                <a16:creationId xmlns:a16="http://schemas.microsoft.com/office/drawing/2014/main" id="{22999C82-6534-075D-1C7B-BF617DB56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4" r="32971" b="31011"/>
          <a:stretch/>
        </p:blipFill>
        <p:spPr bwMode="auto">
          <a:xfrm>
            <a:off x="15697200" y="1370039"/>
            <a:ext cx="924698" cy="87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6794500"/>
            <a:ext cx="15582900" cy="236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7404100"/>
            <a:ext cx="16675100" cy="1358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1200" y="2527300"/>
            <a:ext cx="9182100" cy="422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1143000"/>
            <a:ext cx="1752600" cy="1384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7700" y="1155700"/>
            <a:ext cx="4229100" cy="149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54100" y="736600"/>
            <a:ext cx="3505200" cy="647700"/>
          </a:xfrm>
          <a:prstGeom prst="rect">
            <a:avLst/>
          </a:prstGeom>
        </p:spPr>
      </p:pic>
      <p:sp>
        <p:nvSpPr>
          <p:cNvPr id="13" name="모서리가 둥근 사각형 설명선[R] 12">
            <a:extLst>
              <a:ext uri="{FF2B5EF4-FFF2-40B4-BE49-F238E27FC236}">
                <a16:creationId xmlns:a16="http://schemas.microsoft.com/office/drawing/2014/main" id="{44B1ADE3-9EE9-736D-5CDF-42601EEA28EF}"/>
              </a:ext>
            </a:extLst>
          </p:cNvPr>
          <p:cNvSpPr/>
          <p:nvPr/>
        </p:nvSpPr>
        <p:spPr>
          <a:xfrm>
            <a:off x="10287000" y="1435100"/>
            <a:ext cx="50419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복잡한 대규모 배포를 편하게</a:t>
            </a:r>
          </a:p>
        </p:txBody>
      </p:sp>
      <p:pic>
        <p:nvPicPr>
          <p:cNvPr id="15" name="Picture 2" descr="K8s] 쿠버네티스란 무엇인가?">
            <a:extLst>
              <a:ext uri="{FF2B5EF4-FFF2-40B4-BE49-F238E27FC236}">
                <a16:creationId xmlns:a16="http://schemas.microsoft.com/office/drawing/2014/main" id="{23ED8E93-AEAB-4376-0578-245A9795B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0" t="6310" r="33940" b="33566"/>
          <a:stretch/>
        </p:blipFill>
        <p:spPr bwMode="auto">
          <a:xfrm>
            <a:off x="15925800" y="1384300"/>
            <a:ext cx="921472" cy="87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3009900"/>
            <a:ext cx="16383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6769100"/>
            <a:ext cx="155956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00" y="3086100"/>
            <a:ext cx="1993900" cy="180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300" y="4457700"/>
            <a:ext cx="10579100" cy="156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7429500"/>
            <a:ext cx="5588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7366000"/>
            <a:ext cx="8636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155700"/>
            <a:ext cx="1778000" cy="135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1155700"/>
            <a:ext cx="6972300" cy="1511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3365500"/>
            <a:ext cx="15633700" cy="298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900" y="6832600"/>
            <a:ext cx="4826000" cy="171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0" y="6832600"/>
            <a:ext cx="4826000" cy="171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3100" y="6832600"/>
            <a:ext cx="4826000" cy="171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800" y="6845300"/>
            <a:ext cx="2844800" cy="1612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4500" y="7810500"/>
            <a:ext cx="7747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3600" y="7861300"/>
            <a:ext cx="1003300" cy="55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1500" y="6845300"/>
            <a:ext cx="4279900" cy="1612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61200" y="7861300"/>
            <a:ext cx="1257300" cy="558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3000" y="7861300"/>
            <a:ext cx="1473200" cy="558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31700" y="6692900"/>
            <a:ext cx="3086100" cy="177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58700" y="7861300"/>
            <a:ext cx="2463800" cy="558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41400" y="736600"/>
            <a:ext cx="34925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3302000"/>
            <a:ext cx="103378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4673600"/>
            <a:ext cx="103378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6045200"/>
            <a:ext cx="10337800" cy="1168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7416800"/>
            <a:ext cx="10337800" cy="116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302000"/>
            <a:ext cx="4495800" cy="527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155700"/>
            <a:ext cx="17780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902200"/>
            <a:ext cx="4902200" cy="850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600" y="6070600"/>
            <a:ext cx="4216400" cy="2197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0" y="6007100"/>
            <a:ext cx="34925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3900" y="3657600"/>
            <a:ext cx="546100" cy="54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3500" y="3302000"/>
            <a:ext cx="1422400" cy="1028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800" y="3581400"/>
            <a:ext cx="1244600" cy="93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6500" y="3759200"/>
            <a:ext cx="4102100" cy="673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4673600"/>
            <a:ext cx="1409700" cy="1028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1500" y="4978400"/>
            <a:ext cx="1930400" cy="1003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09200" y="5118100"/>
            <a:ext cx="3848100" cy="673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6032500"/>
            <a:ext cx="1409700" cy="1028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78800" y="6311900"/>
            <a:ext cx="1447800" cy="939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7404100"/>
            <a:ext cx="1409700" cy="1028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78800" y="7696200"/>
            <a:ext cx="939800" cy="939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09200" y="7848600"/>
            <a:ext cx="4305300" cy="673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62300" y="1155700"/>
            <a:ext cx="5803900" cy="1511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03400" y="5308600"/>
            <a:ext cx="2946400" cy="749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09200" y="6489700"/>
            <a:ext cx="2311400" cy="673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741400" y="736600"/>
            <a:ext cx="3492500" cy="647700"/>
          </a:xfrm>
          <a:prstGeom prst="rect">
            <a:avLst/>
          </a:prstGeom>
        </p:spPr>
      </p:pic>
      <p:sp>
        <p:nvSpPr>
          <p:cNvPr id="32" name="모서리가 둥근 사각형 설명선[R] 31">
            <a:extLst>
              <a:ext uri="{FF2B5EF4-FFF2-40B4-BE49-F238E27FC236}">
                <a16:creationId xmlns:a16="http://schemas.microsoft.com/office/drawing/2014/main" id="{FEC0E957-B87E-6A3A-72CA-695D220FD576}"/>
              </a:ext>
            </a:extLst>
          </p:cNvPr>
          <p:cNvSpPr/>
          <p:nvPr/>
        </p:nvSpPr>
        <p:spPr>
          <a:xfrm>
            <a:off x="11582400" y="1435100"/>
            <a:ext cx="3746500" cy="806450"/>
          </a:xfrm>
          <a:prstGeom prst="wedgeRoundRectCallout">
            <a:avLst>
              <a:gd name="adj1" fmla="val 54416"/>
              <a:gd name="adj2" fmla="val 10935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는 컴퓨터 </a:t>
            </a:r>
          </a:p>
        </p:txBody>
      </p:sp>
      <p:pic>
        <p:nvPicPr>
          <p:cNvPr id="35" name="Picture 2" descr="Kubernetes] 쿠버네티스(Kubernetes)란?">
            <a:extLst>
              <a:ext uri="{FF2B5EF4-FFF2-40B4-BE49-F238E27FC236}">
                <a16:creationId xmlns:a16="http://schemas.microsoft.com/office/drawing/2014/main" id="{8A825AED-F9B6-13A1-FEFD-A21323FA5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4" r="32971" b="31011"/>
          <a:stretch/>
        </p:blipFill>
        <p:spPr bwMode="auto">
          <a:xfrm>
            <a:off x="15697200" y="1370039"/>
            <a:ext cx="924698" cy="87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3302000"/>
            <a:ext cx="103378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302000"/>
            <a:ext cx="4495800" cy="527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1143000"/>
            <a:ext cx="17526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902200"/>
            <a:ext cx="4902200" cy="85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9700" y="6642100"/>
            <a:ext cx="4025900" cy="1041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0" y="6007100"/>
            <a:ext cx="34925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3900" y="3657600"/>
            <a:ext cx="546100" cy="546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4800" y="4470400"/>
            <a:ext cx="10337800" cy="453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3500" y="3302000"/>
            <a:ext cx="1422400" cy="102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78800" y="3581400"/>
            <a:ext cx="1244600" cy="939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96500" y="3759200"/>
            <a:ext cx="4102100" cy="673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62300" y="1016000"/>
            <a:ext cx="2197100" cy="166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41400" y="736600"/>
            <a:ext cx="34925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3302000"/>
            <a:ext cx="103378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302000"/>
            <a:ext cx="4495800" cy="527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902200"/>
            <a:ext cx="4902200" cy="85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" y="6642100"/>
            <a:ext cx="38608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6007100"/>
            <a:ext cx="3492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3900" y="3657600"/>
            <a:ext cx="546100" cy="546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4800" y="4470400"/>
            <a:ext cx="10337800" cy="452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302000"/>
            <a:ext cx="1409700" cy="1028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1500" y="3581400"/>
            <a:ext cx="1930400" cy="1003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09200" y="3759200"/>
            <a:ext cx="38481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5400" y="1155700"/>
            <a:ext cx="1790700" cy="1358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00400" y="1016000"/>
            <a:ext cx="3429000" cy="1765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41400" y="736600"/>
            <a:ext cx="34925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3302000"/>
            <a:ext cx="103378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302000"/>
            <a:ext cx="4495800" cy="527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902200"/>
            <a:ext cx="4902200" cy="85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" y="6642100"/>
            <a:ext cx="3784600" cy="1016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6007100"/>
            <a:ext cx="3492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3900" y="3657600"/>
            <a:ext cx="546100" cy="546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4800" y="4470400"/>
            <a:ext cx="10337800" cy="452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302000"/>
            <a:ext cx="1409700" cy="1028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800" y="3594100"/>
            <a:ext cx="1447800" cy="93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09200" y="3759200"/>
            <a:ext cx="23114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5400" y="1155700"/>
            <a:ext cx="1765300" cy="1358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87700" y="1155700"/>
            <a:ext cx="4127500" cy="1498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41400" y="736600"/>
            <a:ext cx="34925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3302000"/>
            <a:ext cx="10337800" cy="116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302000"/>
            <a:ext cx="4495800" cy="527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902200"/>
            <a:ext cx="4902200" cy="85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900" y="6261100"/>
            <a:ext cx="4343400" cy="1778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8000" y="6007100"/>
            <a:ext cx="34925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3900" y="3657600"/>
            <a:ext cx="546100" cy="546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4800" y="4470400"/>
            <a:ext cx="10337800" cy="4521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302000"/>
            <a:ext cx="1409700" cy="1028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800" y="3594100"/>
            <a:ext cx="939800" cy="93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09200" y="3759200"/>
            <a:ext cx="4305300" cy="67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03400" y="5308600"/>
            <a:ext cx="2946400" cy="74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5400" y="1143000"/>
            <a:ext cx="1790700" cy="137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7700" y="1155700"/>
            <a:ext cx="7823200" cy="1498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41400" y="736600"/>
            <a:ext cx="34925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4165600"/>
            <a:ext cx="10121900" cy="5016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3556000"/>
            <a:ext cx="5346700" cy="563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1092200"/>
            <a:ext cx="9829800" cy="151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400" y="3124200"/>
            <a:ext cx="14668500" cy="85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400" y="1143000"/>
            <a:ext cx="1790700" cy="137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41400" y="736600"/>
            <a:ext cx="34925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3225800"/>
            <a:ext cx="7696200" cy="514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700" y="1155700"/>
            <a:ext cx="6019800" cy="149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242800" y="5651500"/>
            <a:ext cx="2514600" cy="171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9800" y="6743700"/>
            <a:ext cx="10337800" cy="140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4100" y="4064000"/>
            <a:ext cx="7099300" cy="166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9800" y="3886200"/>
            <a:ext cx="43307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9700" y="4737100"/>
            <a:ext cx="9563100" cy="86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75900" y="3810000"/>
            <a:ext cx="17907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1104900"/>
            <a:ext cx="1549400" cy="1358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00100" y="723900"/>
            <a:ext cx="37719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3009900"/>
            <a:ext cx="16383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6769100"/>
            <a:ext cx="155956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2971800"/>
            <a:ext cx="15367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1200" y="4521200"/>
            <a:ext cx="11087100" cy="153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7429500"/>
            <a:ext cx="5588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7378700"/>
            <a:ext cx="98806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3670300"/>
            <a:ext cx="3657600" cy="496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3670300"/>
            <a:ext cx="3657600" cy="496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3670300"/>
            <a:ext cx="3657600" cy="496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3670300"/>
            <a:ext cx="3657600" cy="496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300" y="1193800"/>
            <a:ext cx="5219700" cy="135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100" y="5080000"/>
            <a:ext cx="520700" cy="52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84300" y="5092700"/>
            <a:ext cx="5715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5003800"/>
            <a:ext cx="6096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3800" y="4940300"/>
            <a:ext cx="5842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800" y="3683000"/>
            <a:ext cx="1155700" cy="1028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5100" y="3683000"/>
            <a:ext cx="1155700" cy="102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83700" y="3670300"/>
            <a:ext cx="1155700" cy="1028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09600" y="3670300"/>
            <a:ext cx="11557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6900" y="5588000"/>
            <a:ext cx="18923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7700" y="6248400"/>
            <a:ext cx="16002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7700" y="6794500"/>
            <a:ext cx="2489200" cy="1435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30900" y="5588000"/>
            <a:ext cx="2565400" cy="102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81700" y="6248400"/>
            <a:ext cx="24638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69000" y="6604000"/>
            <a:ext cx="2730500" cy="181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44100" y="5588000"/>
            <a:ext cx="2222500" cy="1028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07600" y="6248400"/>
            <a:ext cx="20574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94900" y="6985000"/>
            <a:ext cx="2705100" cy="1041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944600" y="5588000"/>
            <a:ext cx="2235200" cy="1028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995400" y="6248400"/>
            <a:ext cx="2044700" cy="571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995400" y="6794500"/>
            <a:ext cx="2476500" cy="1435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39900" y="1168400"/>
            <a:ext cx="1282700" cy="134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420600" y="736600"/>
            <a:ext cx="5029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1155700"/>
            <a:ext cx="4889500" cy="151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0" y="3086100"/>
            <a:ext cx="7493000" cy="128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0" y="4597400"/>
            <a:ext cx="7493000" cy="128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0" y="6096000"/>
            <a:ext cx="7493000" cy="128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200" y="3086100"/>
            <a:ext cx="1549400" cy="114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2100" y="3479800"/>
            <a:ext cx="26289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600" y="4584700"/>
            <a:ext cx="1549400" cy="1143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2100" y="4876800"/>
            <a:ext cx="17145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79600" y="6083300"/>
            <a:ext cx="1549400" cy="1143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89400" y="6375400"/>
            <a:ext cx="18542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442200" y="4610100"/>
            <a:ext cx="685800" cy="19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442200" y="6108700"/>
            <a:ext cx="685800" cy="19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7416800" y="7645400"/>
            <a:ext cx="7366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06800" y="3632200"/>
            <a:ext cx="482600" cy="533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19500" y="5181600"/>
            <a:ext cx="444500" cy="444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32200" y="6680200"/>
            <a:ext cx="419100" cy="419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71700" y="7734300"/>
            <a:ext cx="7429500" cy="128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17700" y="7734300"/>
            <a:ext cx="1549400" cy="1143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02100" y="8026400"/>
            <a:ext cx="2438400" cy="1143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06800" y="8305800"/>
            <a:ext cx="419100" cy="469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01800" y="1168400"/>
            <a:ext cx="1257300" cy="1346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01300" y="4445000"/>
            <a:ext cx="6172200" cy="3225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69600" y="3530600"/>
            <a:ext cx="5461000" cy="5054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420600" y="736600"/>
            <a:ext cx="5029200" cy="6477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769600" y="5143500"/>
            <a:ext cx="5461000" cy="2108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642600" y="3378200"/>
            <a:ext cx="5676900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3670300"/>
            <a:ext cx="3657600" cy="4965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3670300"/>
            <a:ext cx="3657600" cy="496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3670300"/>
            <a:ext cx="3657600" cy="496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00" y="3670300"/>
            <a:ext cx="3657600" cy="496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2300" y="1143000"/>
            <a:ext cx="6311900" cy="151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84300" y="50927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1100" y="5080000"/>
            <a:ext cx="584200" cy="584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900" y="5054600"/>
            <a:ext cx="5842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5194300"/>
            <a:ext cx="520700" cy="52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800" y="3683000"/>
            <a:ext cx="1155700" cy="1028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5100" y="3683000"/>
            <a:ext cx="1155700" cy="102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83700" y="3670300"/>
            <a:ext cx="1155700" cy="1028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09600" y="3670300"/>
            <a:ext cx="11557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1500" y="5588000"/>
            <a:ext cx="2273300" cy="1028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5000" y="6248400"/>
            <a:ext cx="24257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05000" y="6604000"/>
            <a:ext cx="2743200" cy="181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30900" y="5588000"/>
            <a:ext cx="2222500" cy="1028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81700" y="6248400"/>
            <a:ext cx="20574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69000" y="6604000"/>
            <a:ext cx="2743200" cy="181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44100" y="5588000"/>
            <a:ext cx="2654300" cy="1028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94900" y="6248400"/>
            <a:ext cx="25527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94900" y="6604000"/>
            <a:ext cx="2743200" cy="181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931900" y="5588000"/>
            <a:ext cx="2603500" cy="1028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995400" y="6197600"/>
            <a:ext cx="1397000" cy="622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995400" y="6794500"/>
            <a:ext cx="2730500" cy="1435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39900" y="1168400"/>
            <a:ext cx="1282700" cy="134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420600" y="736600"/>
            <a:ext cx="5029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1155700"/>
            <a:ext cx="5816600" cy="151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00" y="3492500"/>
            <a:ext cx="5499100" cy="5245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3378200"/>
            <a:ext cx="5676900" cy="5359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8100" y="3149600"/>
            <a:ext cx="7493000" cy="128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8100" y="4660900"/>
            <a:ext cx="74930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8100" y="6159500"/>
            <a:ext cx="7493000" cy="128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00" y="3149600"/>
            <a:ext cx="15494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4700" y="3530600"/>
            <a:ext cx="1422400" cy="939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800" y="4648200"/>
            <a:ext cx="1549400" cy="1143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34700" y="5105400"/>
            <a:ext cx="1854200" cy="850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9500" y="6146800"/>
            <a:ext cx="1549400" cy="1143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34700" y="6604000"/>
            <a:ext cx="4546600" cy="850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4262100" y="4673600"/>
            <a:ext cx="6858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4262100" y="6172200"/>
            <a:ext cx="685800" cy="19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4236700" y="7696200"/>
            <a:ext cx="736600" cy="190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14000" y="3695700"/>
            <a:ext cx="482600" cy="533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39400" y="5232400"/>
            <a:ext cx="444500" cy="444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52100" y="6743700"/>
            <a:ext cx="419100" cy="419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91600" y="7797800"/>
            <a:ext cx="7429500" cy="128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24900" y="7797800"/>
            <a:ext cx="1549400" cy="1143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47400" y="8267700"/>
            <a:ext cx="4191000" cy="850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14000" y="8369300"/>
            <a:ext cx="419100" cy="469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08100" y="1155700"/>
            <a:ext cx="1765300" cy="1346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420600" y="736600"/>
            <a:ext cx="50292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3009900"/>
            <a:ext cx="16383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200" y="6769100"/>
            <a:ext cx="15595600" cy="185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100" y="2971800"/>
            <a:ext cx="1600200" cy="177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4699000"/>
            <a:ext cx="98933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7429500"/>
            <a:ext cx="558800" cy="54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600" y="7378700"/>
            <a:ext cx="85344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3238500"/>
            <a:ext cx="15582900" cy="417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3048000"/>
            <a:ext cx="5118100" cy="67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873500"/>
            <a:ext cx="13144500" cy="3860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3048000"/>
            <a:ext cx="1625600" cy="85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00" y="8001000"/>
            <a:ext cx="1003300" cy="101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800" y="7861300"/>
            <a:ext cx="144018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400" y="8153400"/>
            <a:ext cx="7239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7600" y="8051800"/>
            <a:ext cx="72517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46400" y="8039100"/>
            <a:ext cx="1981200" cy="93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62300" y="1155700"/>
            <a:ext cx="7658100" cy="151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6200" y="1168400"/>
            <a:ext cx="1625600" cy="134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69800" y="736600"/>
            <a:ext cx="51181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00" y="7658100"/>
            <a:ext cx="3581400" cy="73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0" y="7772400"/>
            <a:ext cx="35687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0" y="3759200"/>
            <a:ext cx="10160000" cy="3479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6083300"/>
            <a:ext cx="12065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717800"/>
            <a:ext cx="1206500" cy="1206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717800"/>
            <a:ext cx="1206500" cy="1206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4406900"/>
            <a:ext cx="1206500" cy="120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5854700"/>
            <a:ext cx="12065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200" y="7289800"/>
            <a:ext cx="12065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4559300"/>
            <a:ext cx="1333500" cy="40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6299200"/>
            <a:ext cx="1333500" cy="406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263900"/>
            <a:ext cx="7620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188200" y="4140200"/>
            <a:ext cx="5588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845300" y="7213600"/>
            <a:ext cx="12700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2700" y="3314700"/>
            <a:ext cx="1130300" cy="128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2700" y="4914900"/>
            <a:ext cx="1130300" cy="153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092700" y="7404100"/>
            <a:ext cx="9017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1500" y="7848600"/>
            <a:ext cx="30734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828800" y="7416800"/>
            <a:ext cx="533400" cy="10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7683500"/>
            <a:ext cx="1333500" cy="406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7800" y="7886700"/>
            <a:ext cx="5334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83200" y="2997200"/>
            <a:ext cx="546100" cy="54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0900" y="3022600"/>
            <a:ext cx="520700" cy="520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00" y="4737100"/>
            <a:ext cx="533400" cy="533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70500" y="6172200"/>
            <a:ext cx="571500" cy="571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81400" y="7620000"/>
            <a:ext cx="558800" cy="520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78000" y="6324600"/>
            <a:ext cx="596900" cy="673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62300" y="4559300"/>
            <a:ext cx="1333500" cy="457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15100" y="6286500"/>
            <a:ext cx="1828800" cy="431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08100" y="7658100"/>
            <a:ext cx="1511300" cy="495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-2147483648" y="2147483647"/>
            <a:ext cx="2147483647" cy="190500000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3416300" y="9804400"/>
            <a:ext cx="15735300" cy="12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970000" y="1917700"/>
            <a:ext cx="3086100" cy="30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668500" y="673100"/>
            <a:ext cx="19685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263900"/>
            <a:ext cx="10134600" cy="560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1155700"/>
            <a:ext cx="47752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1193800"/>
            <a:ext cx="16129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300" y="4394200"/>
            <a:ext cx="5651500" cy="386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800" y="685800"/>
            <a:ext cx="52197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251200"/>
            <a:ext cx="9931400" cy="549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300" y="1155700"/>
            <a:ext cx="5867400" cy="151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1193800"/>
            <a:ext cx="1612900" cy="134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2400" y="4686300"/>
            <a:ext cx="5867400" cy="314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800" y="685800"/>
            <a:ext cx="52197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1155700"/>
            <a:ext cx="49276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0" y="3568700"/>
            <a:ext cx="7162800" cy="254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3390900"/>
            <a:ext cx="4330700" cy="647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3454400"/>
            <a:ext cx="7188200" cy="449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4191000"/>
            <a:ext cx="8178800" cy="187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8600" y="3314700"/>
            <a:ext cx="22606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9700" y="1104900"/>
            <a:ext cx="1549400" cy="135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28600" y="8128000"/>
            <a:ext cx="9626600" cy="673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1900" y="9474200"/>
            <a:ext cx="18161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00100" y="723900"/>
            <a:ext cx="37719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1193800"/>
            <a:ext cx="1612900" cy="134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800" y="685800"/>
            <a:ext cx="5219700" cy="71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5564F0-3F51-33DB-7288-F0E9D167C064}"/>
              </a:ext>
            </a:extLst>
          </p:cNvPr>
          <p:cNvSpPr txBox="1"/>
          <p:nvPr/>
        </p:nvSpPr>
        <p:spPr>
          <a:xfrm>
            <a:off x="1308100" y="3005282"/>
            <a:ext cx="9144000" cy="586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 err="1">
                <a:solidFill>
                  <a:srgbClr val="000000"/>
                </a:solidFill>
                <a:effectLst/>
                <a:highlight>
                  <a:srgbClr val="F3F3F3"/>
                </a:highlight>
                <a:ea typeface="Arial Unicode MS" panose="020B0604020202020204" pitchFamily="34" charset="-128"/>
              </a:rPr>
              <a:t>OSS의</a:t>
            </a:r>
            <a:r>
              <a:rPr lang="ko-KR" altLang="ko-KR" sz="1800" dirty="0">
                <a:solidFill>
                  <a:srgbClr val="000000"/>
                </a:solidFill>
                <a:effectLst/>
                <a:highlight>
                  <a:srgbClr val="F3F3F3"/>
                </a:highlight>
                <a:ea typeface="Arial Unicode MS" panose="020B0604020202020204" pitchFamily="34" charset="-128"/>
              </a:rPr>
              <a:t> 탄생배경, 개발목적</a:t>
            </a:r>
            <a:r>
              <a:rPr lang="ko-KR" altLang="ko-KR" dirty="0">
                <a:effectLst/>
              </a:rPr>
              <a:t> </a:t>
            </a:r>
            <a:endParaRPr lang="en-US" altLang="ko-KR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도커와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쿠버네티스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정의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8"/>
              </a:rPr>
              <a:t>쿠버네티스</a:t>
            </a:r>
            <a:r>
              <a:rPr lang="en-US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8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8"/>
              </a:rPr>
              <a:t>알아보기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8"/>
              </a:rPr>
              <a:t> 1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8"/>
              </a:rPr>
              <a:t>편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8"/>
              </a:rPr>
              <a:t>: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8"/>
              </a:rPr>
              <a:t>쿠버네티스와</a:t>
            </a:r>
            <a:r>
              <a:rPr lang="en-US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8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8"/>
              </a:rPr>
              <a:t>컨테이너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8"/>
              </a:rPr>
              <a:t>,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8"/>
              </a:rPr>
              <a:t>도커에</a:t>
            </a:r>
            <a:r>
              <a:rPr lang="en-US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8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8"/>
              </a:rPr>
              <a:t>대한</a:t>
            </a:r>
            <a:r>
              <a:rPr lang="en-US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8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8"/>
              </a:rPr>
              <a:t>기본</a:t>
            </a:r>
            <a:r>
              <a:rPr lang="en-US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8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8"/>
              </a:rPr>
              <a:t>개념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9"/>
              </a:rPr>
              <a:t>Docker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Arial" panose="020B0604020202020204" pitchFamily="34" charset="0"/>
                <a:hlinkClick r:id="rId9"/>
              </a:rPr>
              <a:t>시리즈</a:t>
            </a:r>
            <a:r>
              <a:rPr lang="ko-KR" altLang="ko-KR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9"/>
              </a:rPr>
              <a:t>(1):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Arial" panose="020B0604020202020204" pitchFamily="34" charset="0"/>
                <a:hlinkClick r:id="rId9"/>
              </a:rPr>
              <a:t>도커</a:t>
            </a:r>
            <a:r>
              <a:rPr lang="en-US" altLang="ko-KR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9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Arial" panose="020B0604020202020204" pitchFamily="34" charset="0"/>
                <a:hlinkClick r:id="rId9"/>
              </a:rPr>
              <a:t>등장</a:t>
            </a:r>
            <a:r>
              <a:rPr lang="en-US" altLang="ko-KR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9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Arial" panose="020B0604020202020204" pitchFamily="34" charset="0"/>
                <a:hlinkClick r:id="rId9"/>
              </a:rPr>
              <a:t>배경과</a:t>
            </a:r>
            <a:r>
              <a:rPr lang="en-US" altLang="ko-KR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9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Arial" panose="020B0604020202020204" pitchFamily="34" charset="0"/>
                <a:hlinkClick r:id="rId9"/>
              </a:rPr>
              <a:t>서버</a:t>
            </a:r>
            <a:r>
              <a:rPr lang="en-US" altLang="ko-KR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9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Arial" panose="020B0604020202020204" pitchFamily="34" charset="0"/>
                <a:hlinkClick r:id="rId9"/>
              </a:rPr>
              <a:t>가상화</a:t>
            </a:r>
            <a:r>
              <a:rPr lang="ko-KR" altLang="ko-KR" dirty="0">
                <a:effectLst/>
              </a:rPr>
              <a:t> </a:t>
            </a:r>
            <a:endParaRPr lang="en-US" altLang="ko-KR" dirty="0">
              <a:effectLst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ko-KR" sz="1800" dirty="0" err="1">
                <a:effectLst/>
                <a:ea typeface="Arial Unicode MS" panose="020B0604020202020204" pitchFamily="34" charset="-128"/>
              </a:rPr>
              <a:t>OSS의</a:t>
            </a:r>
            <a:r>
              <a:rPr lang="ko-KR" altLang="ko-KR" sz="1800" dirty="0">
                <a:effectLst/>
                <a:ea typeface="Arial Unicode MS" panose="020B0604020202020204" pitchFamily="34" charset="-128"/>
              </a:rPr>
              <a:t> 커뮤니티, 현재상태</a:t>
            </a:r>
            <a:r>
              <a:rPr lang="ko-KR" altLang="ko-KR" dirty="0">
                <a:effectLst/>
              </a:rPr>
              <a:t> </a:t>
            </a:r>
            <a:endParaRPr lang="en-US" altLang="ko-KR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[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Docker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]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도커란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?-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도커개념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정리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0"/>
              </a:rPr>
              <a:t>Docker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10"/>
              </a:rPr>
              <a:t>란</a:t>
            </a:r>
            <a:r>
              <a:rPr lang="en-US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0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10"/>
              </a:rPr>
              <a:t>무엇인가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0"/>
              </a:rPr>
              <a:t>? | Oracle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10"/>
              </a:rPr>
              <a:t>대한민국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도커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컨테이너 비교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b="1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1"/>
              </a:rPr>
              <a:t>https://seosh817.tistory.com/345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커뮤니티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2"/>
              </a:rPr>
              <a:t>Docker · GitHub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3"/>
              </a:rPr>
              <a:t>Let's DockerCon! | Docker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BBDA3-B142-AEF4-22A4-8D862EEB5F26}"/>
              </a:ext>
            </a:extLst>
          </p:cNvPr>
          <p:cNvSpPr txBox="1"/>
          <p:nvPr/>
        </p:nvSpPr>
        <p:spPr>
          <a:xfrm>
            <a:off x="3200400" y="1413171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참고 문헌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594689-D7EA-6404-BF1D-FE26CFCA1A25}"/>
              </a:ext>
            </a:extLst>
          </p:cNvPr>
          <p:cNvSpPr txBox="1"/>
          <p:nvPr/>
        </p:nvSpPr>
        <p:spPr>
          <a:xfrm>
            <a:off x="9710615" y="3244585"/>
            <a:ext cx="7251700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Kubernetes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소개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14"/>
              </a:rPr>
              <a:t>쿠버네티스란</a:t>
            </a:r>
            <a:r>
              <a:rPr lang="en-US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4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14"/>
              </a:rPr>
              <a:t>무엇인가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4"/>
              </a:rPr>
              <a:t>? | Kubernetes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5"/>
              </a:rPr>
              <a:t>[Kubernetes] Kubernetes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15"/>
              </a:rPr>
              <a:t>소개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5"/>
              </a:rPr>
              <a:t> (tistory.com)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6"/>
              </a:rPr>
              <a:t>[K8s]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16"/>
              </a:rPr>
              <a:t>쿠버네티스란</a:t>
            </a:r>
            <a:r>
              <a:rPr lang="en-US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6"/>
              </a:rPr>
              <a:t> </a:t>
            </a:r>
            <a:r>
              <a:rPr lang="en-US" altLang="ko-KR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  <a:hlinkClick r:id="rId16"/>
              </a:rPr>
              <a:t>무엇인가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6"/>
              </a:rPr>
              <a:t>? (velog.io)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커뮤니티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7"/>
              </a:rPr>
              <a:t>GitHub - kubernetes/kubernetes: Production-Grade Container Scheduling and Management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8"/>
              </a:rPr>
              <a:t>Kubernetes SIGs · GitHub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19"/>
              </a:rPr>
              <a:t>Online Programs | CNCF</a:t>
            </a:r>
            <a:r>
              <a:rPr lang="ko-KR" altLang="ko-KR" dirty="0">
                <a:effectLst/>
              </a:rPr>
              <a:t>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537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1193800"/>
            <a:ext cx="1612900" cy="134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800" y="685800"/>
            <a:ext cx="52197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94E27B-E9DE-50DB-8223-2BD1123DFDB0}"/>
              </a:ext>
            </a:extLst>
          </p:cNvPr>
          <p:cNvSpPr txBox="1"/>
          <p:nvPr/>
        </p:nvSpPr>
        <p:spPr>
          <a:xfrm>
            <a:off x="1282700" y="3037402"/>
            <a:ext cx="12329690" cy="5076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 err="1">
                <a:effectLst/>
                <a:ea typeface="Arial Unicode MS" panose="020B0604020202020204" pitchFamily="34" charset="-128"/>
              </a:rPr>
              <a:t>OSS의</a:t>
            </a:r>
            <a:r>
              <a:rPr lang="ko-KR" altLang="ko-KR" sz="1800" dirty="0">
                <a:effectLst/>
                <a:ea typeface="Arial Unicode MS" panose="020B0604020202020204" pitchFamily="34" charset="-128"/>
              </a:rPr>
              <a:t> 설치방법, 사용법</a:t>
            </a:r>
            <a:r>
              <a:rPr lang="ko-KR" altLang="ko-KR" dirty="0">
                <a:effectLst/>
              </a:rPr>
              <a:t> </a:t>
            </a:r>
            <a:endParaRPr lang="en-US" altLang="ko-KR" dirty="0">
              <a:effectLst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/>
              <a:t>	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쿠버네티스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실행</a:t>
            </a:r>
            <a:endParaRPr lang="en-US" altLang="ko-KR" sz="1800" dirty="0">
              <a:effectLst/>
              <a:latin typeface="Arial" panose="020B0604020202020204" pitchFamily="34" charset="0"/>
              <a:ea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effectLst/>
                <a:latin typeface="Arial" panose="020B0604020202020204" pitchFamily="34" charset="0"/>
                <a:ea typeface="맑은 고딕" panose="020B0503020000020004" pitchFamily="34" charset="-127"/>
              </a:rPr>
              <a:t>	</a:t>
            </a:r>
            <a:r>
              <a:rPr lang="ko-KR" altLang="ko-KR" sz="1800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8"/>
              </a:rPr>
              <a:t>https://velog.io/@pinion7/Kubernetes-</a:t>
            </a:r>
            <a:r>
              <a:rPr lang="en-US" altLang="ko-KR" sz="1800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Arial" panose="020B0604020202020204" pitchFamily="34" charset="0"/>
                <a:hlinkClick r:id="rId8"/>
              </a:rPr>
              <a:t>리소스</a:t>
            </a:r>
            <a:r>
              <a:rPr lang="ko-KR" altLang="ko-KR" sz="1800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8"/>
              </a:rPr>
              <a:t>-NodeSelector</a:t>
            </a:r>
            <a:r>
              <a:rPr lang="en-US" altLang="ko-KR" sz="1800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Arial" panose="020B0604020202020204" pitchFamily="34" charset="0"/>
                <a:hlinkClick r:id="rId8"/>
              </a:rPr>
              <a:t>에</a:t>
            </a:r>
            <a:r>
              <a:rPr lang="ko-KR" altLang="ko-KR" sz="1800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8"/>
              </a:rPr>
              <a:t>-</a:t>
            </a:r>
            <a:r>
              <a:rPr lang="en-US" altLang="ko-KR" sz="1800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Arial" panose="020B0604020202020204" pitchFamily="34" charset="0"/>
                <a:hlinkClick r:id="rId8"/>
              </a:rPr>
              <a:t>대해</a:t>
            </a:r>
            <a:r>
              <a:rPr lang="ko-KR" altLang="ko-KR" sz="1800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8"/>
              </a:rPr>
              <a:t>-</a:t>
            </a:r>
            <a:r>
              <a:rPr lang="en-US" altLang="ko-KR" sz="1800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Arial" panose="020B0604020202020204" pitchFamily="34" charset="0"/>
                <a:hlinkClick r:id="rId8"/>
              </a:rPr>
              <a:t>이해하고</a:t>
            </a:r>
            <a:r>
              <a:rPr lang="ko-KR" altLang="ko-KR" sz="1800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8"/>
              </a:rPr>
              <a:t>-</a:t>
            </a:r>
            <a:r>
              <a:rPr lang="en-US" altLang="ko-KR" sz="1800" dirty="0">
                <a:solidFill>
                  <a:srgbClr val="1155CC"/>
                </a:solidFill>
                <a:effectLst/>
                <a:latin typeface="맑은 고딕" panose="020B0503020000020004" pitchFamily="34" charset="-127"/>
                <a:ea typeface="Arial" panose="020B0604020202020204" pitchFamily="34" charset="0"/>
                <a:hlinkClick r:id="rId8"/>
              </a:rPr>
              <a:t>실습해보기</a:t>
            </a:r>
            <a:r>
              <a:rPr lang="ko-KR" altLang="ko-KR" dirty="0">
                <a:effectLst/>
              </a:rPr>
              <a:t> </a:t>
            </a:r>
            <a:endParaRPr lang="en-US" altLang="ko-KR" dirty="0">
              <a:effectLst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effectLst/>
              <a:ea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ko-KR" sz="1800" dirty="0" err="1">
                <a:effectLst/>
                <a:ea typeface="Arial Unicode MS" panose="020B0604020202020204" pitchFamily="34" charset="-128"/>
              </a:rPr>
              <a:t>OSS의</a:t>
            </a:r>
            <a:r>
              <a:rPr lang="ko-KR" altLang="ko-KR" sz="1800" dirty="0">
                <a:effectLst/>
                <a:ea typeface="Arial Unicode MS" panose="020B0604020202020204" pitchFamily="34" charset="-128"/>
              </a:rPr>
              <a:t> 핵심 내용</a:t>
            </a:r>
            <a:r>
              <a:rPr lang="ko-KR" altLang="ko-KR" dirty="0">
                <a:effectLst/>
              </a:rPr>
              <a:t> </a:t>
            </a:r>
            <a:endParaRPr lang="en-US" altLang="ko-KR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도커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, “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What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is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a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Container?”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9"/>
              </a:rPr>
              <a:t>https://www.docker.com/resources/what-container/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연구소장J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, 코드 연구소, “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도커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(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Docker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)란 무엇인가? 컨테이너와 가상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머신의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차이점”, 2022.06.13 </a:t>
            </a:r>
            <a:endParaRPr lang="en-US" altLang="ko-KR" dirty="0">
              <a:effectLst/>
              <a:latin typeface="Arial" panose="020B0604020202020204" pitchFamily="34" charset="0"/>
              <a:ea typeface="Arial Unicode MS" panose="020B0604020202020204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0"/>
              </a:rPr>
              <a:t>https://code-lab1.tistory.com/236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effectLst/>
                <a:ea typeface="Arial Unicode MS" panose="020B0604020202020204" pitchFamily="34" charset="-128"/>
              </a:rPr>
              <a:t>오라클, “</a:t>
            </a:r>
            <a:r>
              <a:rPr lang="ko-KR" altLang="ko-KR" dirty="0" err="1">
                <a:effectLst/>
                <a:ea typeface="Arial Unicode MS" panose="020B0604020202020204" pitchFamily="34" charset="-128"/>
              </a:rPr>
              <a:t>Docker란</a:t>
            </a:r>
            <a:r>
              <a:rPr lang="ko-KR" altLang="ko-KR" dirty="0">
                <a:effectLst/>
                <a:ea typeface="Arial Unicode MS" panose="020B0604020202020204" pitchFamily="34" charset="-128"/>
              </a:rPr>
              <a:t> 무엇인가?” </a:t>
            </a:r>
            <a:endParaRPr lang="en-US" altLang="ko-KR" dirty="0">
              <a:effectLst/>
              <a:ea typeface="Arial Unicode MS" panose="020B0604020202020204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11"/>
              </a:rPr>
              <a:t>https://www.oracle.com/kr/cloud/cloud-native/container-registry/what-is-docker/</a:t>
            </a:r>
            <a:r>
              <a:rPr lang="ko-KR" altLang="ko-KR" dirty="0">
                <a:effectLst/>
              </a:rPr>
              <a:t> </a:t>
            </a:r>
            <a:endParaRPr kumimoji="1" lang="ko-KR" altLang="en-US" dirty="0"/>
          </a:p>
          <a:p>
            <a:pPr>
              <a:lnSpc>
                <a:spcPct val="170000"/>
              </a:lnSpc>
            </a:pP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5FA79A-F12C-D5C9-CCB0-8137F2357449}"/>
              </a:ext>
            </a:extLst>
          </p:cNvPr>
          <p:cNvSpPr txBox="1"/>
          <p:nvPr/>
        </p:nvSpPr>
        <p:spPr>
          <a:xfrm>
            <a:off x="16209818" y="6608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BBDA3-B142-AEF4-22A4-8D862EEB5F26}"/>
              </a:ext>
            </a:extLst>
          </p:cNvPr>
          <p:cNvSpPr txBox="1"/>
          <p:nvPr/>
        </p:nvSpPr>
        <p:spPr>
          <a:xfrm>
            <a:off x="3200400" y="1413171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2262640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1193800"/>
            <a:ext cx="1612900" cy="134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800" y="685800"/>
            <a:ext cx="5219700" cy="711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5FA79A-F12C-D5C9-CCB0-8137F2357449}"/>
              </a:ext>
            </a:extLst>
          </p:cNvPr>
          <p:cNvSpPr txBox="1"/>
          <p:nvPr/>
        </p:nvSpPr>
        <p:spPr>
          <a:xfrm>
            <a:off x="16209818" y="6608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40F5AC-158F-3F03-C0E9-D9BFB45C3FED}"/>
              </a:ext>
            </a:extLst>
          </p:cNvPr>
          <p:cNvSpPr txBox="1"/>
          <p:nvPr/>
        </p:nvSpPr>
        <p:spPr>
          <a:xfrm>
            <a:off x="1200909" y="3014006"/>
            <a:ext cx="15804391" cy="4618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 err="1">
                <a:effectLst/>
                <a:ea typeface="Arial Unicode MS" panose="020B0604020202020204" pitchFamily="34" charset="-128"/>
              </a:rPr>
              <a:t>OSS의</a:t>
            </a:r>
            <a:r>
              <a:rPr lang="ko-KR" altLang="ko-KR" sz="1800" dirty="0">
                <a:effectLst/>
                <a:ea typeface="Arial Unicode MS" panose="020B0604020202020204" pitchFamily="34" charset="-128"/>
              </a:rPr>
              <a:t> 향후 방향</a:t>
            </a:r>
            <a:r>
              <a:rPr lang="ko-KR" altLang="ko-KR" dirty="0">
                <a:effectLst/>
              </a:rPr>
              <a:t> </a:t>
            </a:r>
            <a:endParaRPr lang="en-US" altLang="ko-KR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요즘IT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, 로컬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LLM에서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K8sGPT로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쿠버네티스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AIOps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실행하기 (1),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요즘IT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8"/>
              </a:rPr>
              <a:t>https://yozm.wishket.com/magazine/detail/2515/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인프런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,[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쿠버네티스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] 컨테이너 한방 정리 #3,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일프로님의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블로그 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9"/>
              </a:rPr>
              <a:t>https://www.inflearn.com/blogs/3576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Red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Hat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,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쿠버네티스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vs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OpenStack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, 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0"/>
              </a:rPr>
              <a:t>https://www.redhat.com/ko/topics/openstack/kubernetes-vsopenstack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New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Relic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,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쿠버네티스란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? 대표적인 컨테이너 오케스트레이션 플랫폼, 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1"/>
              </a:rPr>
              <a:t>https://newrelic.com/kr/blog/how-to-relic/what-is-kubernetes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TISTORY,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도커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(DOCKER) 기술은 무엇인가? 발전방향은?, 보안세상 (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2"/>
              </a:rPr>
              <a:t>https://securitynewsteam.tistory.com/392</a:t>
            </a:r>
            <a:r>
              <a:rPr lang="ko-KR" altLang="ko-KR" dirty="0">
                <a:effectLst/>
                <a:latin typeface="Arial" panose="020B0604020202020204" pitchFamily="34" charset="0"/>
                <a:ea typeface="맑은 고딕" panose="020B0503020000020004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ko-KR" dirty="0">
                <a:effectLst/>
                <a:latin typeface="Arial" panose="020B0604020202020204" pitchFamily="34" charset="0"/>
                <a:ea typeface="맑은 고딕" panose="020B0503020000020004" pitchFamily="34" charset="-127"/>
              </a:rPr>
              <a:t> </a:t>
            </a:r>
          </a:p>
          <a:p>
            <a:pPr lvl="1">
              <a:lnSpc>
                <a:spcPct val="150000"/>
              </a:lnSpc>
            </a:pP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siner.io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,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도커와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컨테이너 생태계의 변화과정,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Siner's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Blog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3"/>
              </a:rPr>
              <a:t>https://blog.siner.io/2021/10/23/container-ecosystem/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오픈나루,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Docker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를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구글,레드햇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그리고 </a:t>
            </a:r>
            <a:r>
              <a:rPr lang="ko-KR" altLang="ko-KR" dirty="0" err="1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오픈스택</a:t>
            </a:r>
            <a:r>
              <a:rPr lang="ko-KR" altLang="ko-KR" dirty="0">
                <a:effectLst/>
                <a:latin typeface="Arial" panose="020B0604020202020204" pitchFamily="34" charset="0"/>
                <a:ea typeface="Arial Unicode MS" panose="020B0604020202020204" pitchFamily="34" charset="-128"/>
              </a:rPr>
              <a:t> 등에서 채택, </a:t>
            </a:r>
            <a:r>
              <a:rPr lang="ko-KR" altLang="ko-KR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맑은 고딕" panose="020B0503020000020004" pitchFamily="34" charset="-127"/>
                <a:hlinkClick r:id="rId14"/>
              </a:rPr>
              <a:t>http://www.opennaru.com/openshift/container/red-hat-google-containers-with-docker/</a:t>
            </a:r>
            <a:endParaRPr lang="ko-KR" altLang="ko-KR" dirty="0">
              <a:effectLst/>
              <a:latin typeface="Arial" panose="020B0604020202020204" pitchFamily="34" charset="0"/>
              <a:ea typeface="맑은 고딕" panose="020B05030200000200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>
                <a:effectLst/>
                <a:ea typeface="Arial Unicode MS" panose="020B0604020202020204" pitchFamily="34" charset="-128"/>
              </a:rPr>
              <a:t>JOSH CAMPBELL, </a:t>
            </a:r>
            <a:r>
              <a:rPr lang="ko-KR" altLang="ko-KR" dirty="0" err="1">
                <a:effectLst/>
                <a:ea typeface="Arial Unicode MS" panose="020B0604020202020204" pitchFamily="34" charset="-128"/>
              </a:rPr>
              <a:t>Kubernetes와</a:t>
            </a:r>
            <a:r>
              <a:rPr lang="ko-KR" altLang="ko-KR" dirty="0">
                <a:effectLst/>
                <a:ea typeface="Arial Unicode MS" panose="020B0604020202020204" pitchFamily="34" charset="-128"/>
              </a:rPr>
              <a:t> </a:t>
            </a:r>
            <a:r>
              <a:rPr lang="ko-KR" altLang="ko-KR" dirty="0" err="1">
                <a:effectLst/>
                <a:ea typeface="Arial Unicode MS" panose="020B0604020202020204" pitchFamily="34" charset="-128"/>
              </a:rPr>
              <a:t>Docker</a:t>
            </a:r>
            <a:r>
              <a:rPr lang="ko-KR" altLang="ko-KR" dirty="0">
                <a:effectLst/>
                <a:ea typeface="Arial Unicode MS" panose="020B0604020202020204" pitchFamily="34" charset="-128"/>
              </a:rPr>
              <a:t> 비교, </a:t>
            </a:r>
            <a:r>
              <a:rPr lang="ko-KR" altLang="ko-KR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15"/>
              </a:rPr>
              <a:t>https://www.atlassian.com/ko/microservices/microservices-architecture/kubernetes-vs-docker</a:t>
            </a:r>
            <a:r>
              <a:rPr lang="ko-KR" altLang="ko-KR" dirty="0">
                <a:effectLst/>
              </a:rPr>
              <a:t> 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BBDA3-B142-AEF4-22A4-8D862EEB5F26}"/>
              </a:ext>
            </a:extLst>
          </p:cNvPr>
          <p:cNvSpPr txBox="1"/>
          <p:nvPr/>
        </p:nvSpPr>
        <p:spPr>
          <a:xfrm>
            <a:off x="3200400" y="1413171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33808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1155700"/>
            <a:ext cx="4927600" cy="149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0" y="3568700"/>
            <a:ext cx="7162800" cy="254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3390900"/>
            <a:ext cx="4330700" cy="647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2806700"/>
            <a:ext cx="7188200" cy="596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4191000"/>
            <a:ext cx="8178800" cy="187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8600" y="3302000"/>
            <a:ext cx="22606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179300" y="5956300"/>
            <a:ext cx="2514600" cy="171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0300" y="7366000"/>
            <a:ext cx="9918700" cy="140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9700" y="1104900"/>
            <a:ext cx="1549400" cy="1358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739900" y="8813800"/>
            <a:ext cx="11061700" cy="673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00100" y="723900"/>
            <a:ext cx="37719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200" y="3530600"/>
            <a:ext cx="5829300" cy="4660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2900" y="2628900"/>
            <a:ext cx="61722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700" y="1155700"/>
            <a:ext cx="4406900" cy="149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1104900"/>
            <a:ext cx="15367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84300" y="8521700"/>
            <a:ext cx="10223500" cy="83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0800" y="8001000"/>
            <a:ext cx="84328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00100" y="723900"/>
            <a:ext cx="37719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7300" y="3327400"/>
            <a:ext cx="5257800" cy="5257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00" y="2908300"/>
            <a:ext cx="6172200" cy="6172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600000">
            <a:off x="8191500" y="3670300"/>
            <a:ext cx="23114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700" y="1155700"/>
            <a:ext cx="4406900" cy="149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1104900"/>
            <a:ext cx="1536700" cy="1358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000" y="5613400"/>
            <a:ext cx="9601200" cy="85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00100" y="723900"/>
            <a:ext cx="37719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537700"/>
            <a:ext cx="1573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990600"/>
            <a:ext cx="157226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374900"/>
            <a:ext cx="15722600" cy="25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2844800"/>
            <a:ext cx="4470400" cy="4470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0500" y="2844800"/>
            <a:ext cx="4470400" cy="4470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14300" y="7391400"/>
            <a:ext cx="2082800" cy="208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7429500"/>
            <a:ext cx="2082800" cy="208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700" y="1054100"/>
            <a:ext cx="3162300" cy="161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1104900"/>
            <a:ext cx="1562100" cy="1358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00100" y="723900"/>
            <a:ext cx="3771900" cy="647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1992</Words>
  <Application>Microsoft Macintosh PowerPoint</Application>
  <PresentationFormat>사용자 지정</PresentationFormat>
  <Paragraphs>191</Paragraphs>
  <Slides>52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-webkit-standard</vt:lpstr>
      <vt:lpstr>맑은 고딕</vt:lpstr>
      <vt:lpstr>Arial Unicode MS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장승우(***9***054)</cp:lastModifiedBy>
  <cp:revision>3</cp:revision>
  <dcterms:created xsi:type="dcterms:W3CDTF">2006-08-16T00:00:00Z</dcterms:created>
  <dcterms:modified xsi:type="dcterms:W3CDTF">2024-05-24T00:31:51Z</dcterms:modified>
</cp:coreProperties>
</file>